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79" r:id="rId2"/>
    <p:sldId id="273" r:id="rId3"/>
    <p:sldId id="280" r:id="rId4"/>
    <p:sldId id="275" r:id="rId5"/>
    <p:sldId id="278" r:id="rId6"/>
    <p:sldId id="277" r:id="rId7"/>
    <p:sldId id="281" r:id="rId8"/>
    <p:sldId id="276" r:id="rId9"/>
    <p:sldId id="267" r:id="rId10"/>
    <p:sldId id="283" r:id="rId11"/>
    <p:sldId id="284" r:id="rId12"/>
    <p:sldId id="286" r:id="rId13"/>
    <p:sldId id="285" r:id="rId14"/>
    <p:sldId id="289" r:id="rId15"/>
    <p:sldId id="288" r:id="rId16"/>
    <p:sldId id="287" r:id="rId17"/>
    <p:sldId id="292" r:id="rId18"/>
    <p:sldId id="291" r:id="rId19"/>
    <p:sldId id="290" r:id="rId20"/>
    <p:sldId id="325" r:id="rId21"/>
    <p:sldId id="296" r:id="rId22"/>
    <p:sldId id="295" r:id="rId23"/>
    <p:sldId id="294" r:id="rId24"/>
    <p:sldId id="293" r:id="rId25"/>
    <p:sldId id="300" r:id="rId26"/>
    <p:sldId id="301" r:id="rId27"/>
    <p:sldId id="302" r:id="rId28"/>
    <p:sldId id="299" r:id="rId29"/>
    <p:sldId id="298" r:id="rId30"/>
    <p:sldId id="305" r:id="rId31"/>
    <p:sldId id="297" r:id="rId32"/>
    <p:sldId id="306" r:id="rId33"/>
    <p:sldId id="304" r:id="rId34"/>
    <p:sldId id="307" r:id="rId35"/>
    <p:sldId id="303" r:id="rId36"/>
    <p:sldId id="311" r:id="rId37"/>
    <p:sldId id="310" r:id="rId38"/>
    <p:sldId id="312" r:id="rId39"/>
    <p:sldId id="309" r:id="rId40"/>
    <p:sldId id="313" r:id="rId41"/>
    <p:sldId id="314" r:id="rId42"/>
    <p:sldId id="315" r:id="rId43"/>
    <p:sldId id="308" r:id="rId44"/>
    <p:sldId id="319" r:id="rId45"/>
    <p:sldId id="321" r:id="rId46"/>
    <p:sldId id="320" r:id="rId47"/>
    <p:sldId id="322" r:id="rId48"/>
    <p:sldId id="323" r:id="rId49"/>
    <p:sldId id="32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0" d="100"/>
          <a:sy n="150" d="100"/>
        </p:scale>
        <p:origin x="2094"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A65EB-6F48-4E4F-8AB2-B7C82F74E1C5}" type="datetimeFigureOut">
              <a:rPr lang="en-US" smtClean="0"/>
              <a:t>4/4/2022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95AC7-D879-4FE1-8FDA-E5C6D366F675}" type="slidenum">
              <a:rPr lang="en-US" smtClean="0"/>
              <a:t>‹#›</a:t>
            </a:fld>
            <a:endParaRPr lang="en-US"/>
          </a:p>
        </p:txBody>
      </p:sp>
    </p:spTree>
    <p:extLst>
      <p:ext uri="{BB962C8B-B14F-4D97-AF65-F5344CB8AC3E}">
        <p14:creationId xmlns:p14="http://schemas.microsoft.com/office/powerpoint/2010/main" val="79943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95AC7-D879-4FE1-8FDA-E5C6D366F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07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F1E939D4-3920-482A-AABF-A04D43ADB275}" type="datetime1">
              <a:rPr lang="en-US" smtClean="0"/>
              <a:t>4/4/2022</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9DBE279-A81E-40EE-BA7D-1B07AC8196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2C8C1A-D5F9-4443-B59E-A6F6FF3ECBFC}"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72AE50-05D9-4784-9FCF-286A0AA585C9}"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18A240F-7613-4D70-A197-691102EBDE7A}"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8BCEC03-4BA6-49B8-BA20-FE1868535EE3}" type="datetime1">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5E17478-6BCD-403D-843C-37BC5AB0807A}"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CF4803A3-1901-46FA-BF3D-FB352182AF7B}" type="datetime1">
              <a:rPr lang="en-US" smtClean="0"/>
              <a:t>4/4/2022</a:t>
            </a:fld>
            <a:endParaRPr lang="en-US"/>
          </a:p>
        </p:txBody>
      </p:sp>
      <p:sp>
        <p:nvSpPr>
          <p:cNvPr id="27" name="Slide Number Placeholder 26"/>
          <p:cNvSpPr>
            <a:spLocks noGrp="1"/>
          </p:cNvSpPr>
          <p:nvPr>
            <p:ph type="sldNum" sz="quarter" idx="11"/>
          </p:nvPr>
        </p:nvSpPr>
        <p:spPr/>
        <p:txBody>
          <a:bodyPr rtlCol="0"/>
          <a:lstStyle/>
          <a:p>
            <a:fld id="{B9DBE279-A81E-40EE-BA7D-1B07AC8196AF}"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9ABBED65-07DB-47EE-9913-AF465FCBB87C}" type="datetime1">
              <a:rPr lang="en-US" smtClean="0"/>
              <a:t>4/4/2022</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9DBE279-A81E-40EE-BA7D-1B07AC8196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95FFA-F49A-4BC0-836C-D83346D9B9BE}" type="datetime1">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B9FD3FC-10DF-47A1-9717-2D842262E04E}"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B170081-6697-40AE-A589-14E9BF619677}" type="datetime1">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BE279-A81E-40EE-BA7D-1B07AC8196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0D581558-CE8B-4335-B3DA-AE2CEBDE1A2D}" type="datetime1">
              <a:rPr lang="en-US" smtClean="0"/>
              <a:t>4/4/2022</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9DBE279-A81E-40EE-BA7D-1B07AC8196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6158" y="-457200"/>
            <a:ext cx="7407702" cy="2183882"/>
          </a:xfrm>
        </p:spPr>
        <p:txBody>
          <a:bodyPr>
            <a:noAutofit/>
          </a:bodyPr>
          <a:lstStyle/>
          <a:p>
            <a:pPr algn="ctr"/>
            <a:r>
              <a:rPr lang="en-US" sz="3200" dirty="0" smtClean="0"/>
              <a:t>DOGWOOD </a:t>
            </a:r>
            <a:r>
              <a:rPr lang="en-US" sz="3200" dirty="0"/>
              <a:t>ROAD BRIDGE REPLACEMENT OVER  CENTRAL MAIN CANAL</a:t>
            </a:r>
            <a:br>
              <a:rPr lang="en-US" sz="3200" dirty="0"/>
            </a:br>
            <a:r>
              <a:rPr lang="en-US" sz="3200" dirty="0"/>
              <a:t>BR. NO. </a:t>
            </a:r>
            <a:r>
              <a:rPr lang="en-US" sz="3200" dirty="0" smtClean="0"/>
              <a:t>58C-0226</a:t>
            </a:r>
            <a:endParaRPr lang="en-US" sz="32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BE279-A81E-40EE-BA7D-1B07AC8196AF}" type="slidenum">
              <a:rPr kumimoji="0" lang="en-US" sz="1800" b="0" i="0" u="none" strike="noStrike" kern="1200" cap="none" spc="0" normalizeH="0" baseline="0" noProof="0" smtClean="0">
                <a:ln>
                  <a:noFill/>
                </a:ln>
                <a:solidFill>
                  <a:prstClr val="white"/>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888" r="20096" b="31111"/>
          <a:stretch/>
        </p:blipFill>
        <p:spPr>
          <a:xfrm>
            <a:off x="1523324" y="1828800"/>
            <a:ext cx="5953369" cy="3352800"/>
          </a:xfrm>
          <a:prstGeom prst="rect">
            <a:avLst/>
          </a:prstGeom>
        </p:spPr>
      </p:pic>
      <p:sp>
        <p:nvSpPr>
          <p:cNvPr id="7" name="Title 1"/>
          <p:cNvSpPr txBox="1">
            <a:spLocks/>
          </p:cNvSpPr>
          <p:nvPr/>
        </p:nvSpPr>
        <p:spPr>
          <a:xfrm>
            <a:off x="253329" y="4572000"/>
            <a:ext cx="8458200" cy="2183882"/>
          </a:xfrm>
          <a:prstGeom prst="rect">
            <a:avLst/>
          </a:prstGeom>
        </p:spPr>
        <p:txBody>
          <a:bodyPr vert="horz" anchor="b">
            <a:no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3548A"/>
                </a:solidFill>
                <a:effectLst/>
                <a:uLnTx/>
                <a:uFillTx/>
                <a:latin typeface="Trebuchet MS"/>
                <a:ea typeface="+mj-ea"/>
                <a:cs typeface="+mj-cs"/>
              </a:rPr>
              <a:t>COUNTY OF IMPERIAL PROJECT  NO. 6222 </a:t>
            </a:r>
            <a:r>
              <a:rPr kumimoji="0" lang="en-US" sz="3200" b="0" i="0" u="none" strike="noStrike" kern="1200" cap="none" spc="0" normalizeH="0" baseline="0" noProof="0" dirty="0" smtClean="0">
                <a:ln>
                  <a:noFill/>
                </a:ln>
                <a:solidFill>
                  <a:srgbClr val="53548A"/>
                </a:solidFill>
                <a:effectLst/>
                <a:uLnTx/>
                <a:uFillTx/>
                <a:latin typeface="Trebuchet MS"/>
                <a:ea typeface="+mj-ea"/>
                <a:cs typeface="+mj-cs"/>
              </a:rPr>
              <a:t>PRE-BID MEETING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53548A"/>
                </a:solidFill>
                <a:effectLst/>
                <a:uLnTx/>
                <a:uFillTx/>
                <a:latin typeface="Trebuchet MS"/>
                <a:ea typeface="+mj-ea"/>
                <a:cs typeface="+mj-cs"/>
              </a:rPr>
              <a:t>Date: April 4</a:t>
            </a:r>
            <a:r>
              <a:rPr kumimoji="0" lang="en-US" sz="3200" b="0" i="0" u="none" strike="noStrike" kern="1200" cap="none" spc="0" normalizeH="0" baseline="30000" noProof="0" dirty="0" smtClean="0">
                <a:ln>
                  <a:noFill/>
                </a:ln>
                <a:solidFill>
                  <a:srgbClr val="53548A"/>
                </a:solidFill>
                <a:effectLst/>
                <a:uLnTx/>
                <a:uFillTx/>
                <a:latin typeface="Trebuchet MS"/>
                <a:ea typeface="+mj-ea"/>
                <a:cs typeface="+mj-cs"/>
              </a:rPr>
              <a:t>th</a:t>
            </a:r>
            <a:r>
              <a:rPr kumimoji="0" lang="en-US" sz="3200" b="0" i="0" u="none" strike="noStrike" kern="1200" cap="none" spc="0" normalizeH="0" baseline="0" noProof="0" dirty="0" smtClean="0">
                <a:ln>
                  <a:noFill/>
                </a:ln>
                <a:solidFill>
                  <a:srgbClr val="53548A"/>
                </a:solidFill>
                <a:effectLst/>
                <a:uLnTx/>
                <a:uFillTx/>
                <a:latin typeface="Trebuchet MS"/>
                <a:ea typeface="+mj-ea"/>
                <a:cs typeface="+mj-cs"/>
              </a:rPr>
              <a:t>, 2022</a:t>
            </a:r>
          </a:p>
        </p:txBody>
      </p:sp>
    </p:spTree>
    <p:extLst>
      <p:ext uri="{BB962C8B-B14F-4D97-AF65-F5344CB8AC3E}">
        <p14:creationId xmlns:p14="http://schemas.microsoft.com/office/powerpoint/2010/main" val="3705304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10</a:t>
            </a:fld>
            <a:endParaRPr lang="en-US"/>
          </a:p>
        </p:txBody>
      </p:sp>
      <p:pic>
        <p:nvPicPr>
          <p:cNvPr id="4" name="Picture 3"/>
          <p:cNvPicPr>
            <a:picLocks noChangeAspect="1"/>
          </p:cNvPicPr>
          <p:nvPr/>
        </p:nvPicPr>
        <p:blipFill>
          <a:blip r:embed="rId2"/>
          <a:stretch>
            <a:fillRect/>
          </a:stretch>
        </p:blipFill>
        <p:spPr>
          <a:xfrm>
            <a:off x="0" y="368032"/>
            <a:ext cx="9159100" cy="6032768"/>
          </a:xfrm>
          <a:prstGeom prst="rect">
            <a:avLst/>
          </a:prstGeom>
        </p:spPr>
      </p:pic>
    </p:spTree>
    <p:extLst>
      <p:ext uri="{BB962C8B-B14F-4D97-AF65-F5344CB8AC3E}">
        <p14:creationId xmlns:p14="http://schemas.microsoft.com/office/powerpoint/2010/main" val="3380887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11</a:t>
            </a:fld>
            <a:endParaRPr lang="en-US"/>
          </a:p>
        </p:txBody>
      </p:sp>
      <p:pic>
        <p:nvPicPr>
          <p:cNvPr id="3" name="Picture 2"/>
          <p:cNvPicPr>
            <a:picLocks noChangeAspect="1"/>
          </p:cNvPicPr>
          <p:nvPr/>
        </p:nvPicPr>
        <p:blipFill>
          <a:blip r:embed="rId2"/>
          <a:stretch>
            <a:fillRect/>
          </a:stretch>
        </p:blipFill>
        <p:spPr>
          <a:xfrm>
            <a:off x="0" y="387083"/>
            <a:ext cx="9147560" cy="6013718"/>
          </a:xfrm>
          <a:prstGeom prst="rect">
            <a:avLst/>
          </a:prstGeom>
        </p:spPr>
      </p:pic>
    </p:spTree>
    <p:extLst>
      <p:ext uri="{BB962C8B-B14F-4D97-AF65-F5344CB8AC3E}">
        <p14:creationId xmlns:p14="http://schemas.microsoft.com/office/powerpoint/2010/main" val="2606992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12</a:t>
            </a:fld>
            <a:endParaRPr lang="en-US"/>
          </a:p>
        </p:txBody>
      </p:sp>
      <p:pic>
        <p:nvPicPr>
          <p:cNvPr id="3" name="Picture 2"/>
          <p:cNvPicPr>
            <a:picLocks noChangeAspect="1"/>
          </p:cNvPicPr>
          <p:nvPr/>
        </p:nvPicPr>
        <p:blipFill>
          <a:blip r:embed="rId2"/>
          <a:stretch>
            <a:fillRect/>
          </a:stretch>
        </p:blipFill>
        <p:spPr>
          <a:xfrm>
            <a:off x="0" y="368032"/>
            <a:ext cx="9194842" cy="6108968"/>
          </a:xfrm>
          <a:prstGeom prst="rect">
            <a:avLst/>
          </a:prstGeom>
        </p:spPr>
      </p:pic>
    </p:spTree>
    <p:extLst>
      <p:ext uri="{BB962C8B-B14F-4D97-AF65-F5344CB8AC3E}">
        <p14:creationId xmlns:p14="http://schemas.microsoft.com/office/powerpoint/2010/main" val="1810730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13</a:t>
            </a:fld>
            <a:endParaRPr lang="en-US"/>
          </a:p>
        </p:txBody>
      </p:sp>
      <p:pic>
        <p:nvPicPr>
          <p:cNvPr id="3" name="Picture 2"/>
          <p:cNvPicPr>
            <a:picLocks noChangeAspect="1"/>
          </p:cNvPicPr>
          <p:nvPr/>
        </p:nvPicPr>
        <p:blipFill>
          <a:blip r:embed="rId2"/>
          <a:stretch>
            <a:fillRect/>
          </a:stretch>
        </p:blipFill>
        <p:spPr>
          <a:xfrm>
            <a:off x="0" y="368032"/>
            <a:ext cx="9132742" cy="6032768"/>
          </a:xfrm>
          <a:prstGeom prst="rect">
            <a:avLst/>
          </a:prstGeom>
        </p:spPr>
      </p:pic>
    </p:spTree>
    <p:extLst>
      <p:ext uri="{BB962C8B-B14F-4D97-AF65-F5344CB8AC3E}">
        <p14:creationId xmlns:p14="http://schemas.microsoft.com/office/powerpoint/2010/main" val="2684127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14</a:t>
            </a:fld>
            <a:endParaRPr lang="en-US"/>
          </a:p>
        </p:txBody>
      </p:sp>
      <p:pic>
        <p:nvPicPr>
          <p:cNvPr id="3" name="Picture 2"/>
          <p:cNvPicPr>
            <a:picLocks noChangeAspect="1"/>
          </p:cNvPicPr>
          <p:nvPr/>
        </p:nvPicPr>
        <p:blipFill>
          <a:blip r:embed="rId2"/>
          <a:stretch>
            <a:fillRect/>
          </a:stretch>
        </p:blipFill>
        <p:spPr>
          <a:xfrm>
            <a:off x="0" y="368032"/>
            <a:ext cx="9092844" cy="5956568"/>
          </a:xfrm>
          <a:prstGeom prst="rect">
            <a:avLst/>
          </a:prstGeom>
        </p:spPr>
      </p:pic>
    </p:spTree>
    <p:extLst>
      <p:ext uri="{BB962C8B-B14F-4D97-AF65-F5344CB8AC3E}">
        <p14:creationId xmlns:p14="http://schemas.microsoft.com/office/powerpoint/2010/main" val="2815234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15</a:t>
            </a:fld>
            <a:endParaRPr lang="en-US"/>
          </a:p>
        </p:txBody>
      </p:sp>
      <p:pic>
        <p:nvPicPr>
          <p:cNvPr id="3" name="Picture 2"/>
          <p:cNvPicPr>
            <a:picLocks noChangeAspect="1"/>
          </p:cNvPicPr>
          <p:nvPr/>
        </p:nvPicPr>
        <p:blipFill>
          <a:blip r:embed="rId2"/>
          <a:stretch>
            <a:fillRect/>
          </a:stretch>
        </p:blipFill>
        <p:spPr>
          <a:xfrm>
            <a:off x="0" y="368032"/>
            <a:ext cx="9144000" cy="5992705"/>
          </a:xfrm>
          <a:prstGeom prst="rect">
            <a:avLst/>
          </a:prstGeom>
        </p:spPr>
      </p:pic>
    </p:spTree>
    <p:extLst>
      <p:ext uri="{BB962C8B-B14F-4D97-AF65-F5344CB8AC3E}">
        <p14:creationId xmlns:p14="http://schemas.microsoft.com/office/powerpoint/2010/main" val="3702470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16</a:t>
            </a:fld>
            <a:endParaRPr lang="en-US"/>
          </a:p>
        </p:txBody>
      </p:sp>
      <p:pic>
        <p:nvPicPr>
          <p:cNvPr id="3" name="Picture 2"/>
          <p:cNvPicPr>
            <a:picLocks noChangeAspect="1"/>
          </p:cNvPicPr>
          <p:nvPr/>
        </p:nvPicPr>
        <p:blipFill>
          <a:blip r:embed="rId2"/>
          <a:stretch>
            <a:fillRect/>
          </a:stretch>
        </p:blipFill>
        <p:spPr>
          <a:xfrm>
            <a:off x="-1" y="368031"/>
            <a:ext cx="9144001" cy="5992381"/>
          </a:xfrm>
          <a:prstGeom prst="rect">
            <a:avLst/>
          </a:prstGeom>
        </p:spPr>
      </p:pic>
    </p:spTree>
    <p:extLst>
      <p:ext uri="{BB962C8B-B14F-4D97-AF65-F5344CB8AC3E}">
        <p14:creationId xmlns:p14="http://schemas.microsoft.com/office/powerpoint/2010/main" val="4162736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17</a:t>
            </a:fld>
            <a:endParaRPr lang="en-US"/>
          </a:p>
        </p:txBody>
      </p:sp>
      <p:pic>
        <p:nvPicPr>
          <p:cNvPr id="4" name="Picture 3"/>
          <p:cNvPicPr>
            <a:picLocks noChangeAspect="1"/>
          </p:cNvPicPr>
          <p:nvPr/>
        </p:nvPicPr>
        <p:blipFill>
          <a:blip r:embed="rId2"/>
          <a:stretch>
            <a:fillRect/>
          </a:stretch>
        </p:blipFill>
        <p:spPr>
          <a:xfrm>
            <a:off x="-1" y="368031"/>
            <a:ext cx="9144001" cy="5936919"/>
          </a:xfrm>
          <a:prstGeom prst="rect">
            <a:avLst/>
          </a:prstGeom>
        </p:spPr>
      </p:pic>
    </p:spTree>
    <p:extLst>
      <p:ext uri="{BB962C8B-B14F-4D97-AF65-F5344CB8AC3E}">
        <p14:creationId xmlns:p14="http://schemas.microsoft.com/office/powerpoint/2010/main" val="2260162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18</a:t>
            </a:fld>
            <a:endParaRPr lang="en-US"/>
          </a:p>
        </p:txBody>
      </p:sp>
      <p:pic>
        <p:nvPicPr>
          <p:cNvPr id="4" name="Picture 3"/>
          <p:cNvPicPr>
            <a:picLocks noChangeAspect="1"/>
          </p:cNvPicPr>
          <p:nvPr/>
        </p:nvPicPr>
        <p:blipFill>
          <a:blip r:embed="rId2"/>
          <a:stretch>
            <a:fillRect/>
          </a:stretch>
        </p:blipFill>
        <p:spPr>
          <a:xfrm>
            <a:off x="0" y="368032"/>
            <a:ext cx="9144000" cy="6011906"/>
          </a:xfrm>
          <a:prstGeom prst="rect">
            <a:avLst/>
          </a:prstGeom>
        </p:spPr>
      </p:pic>
    </p:spTree>
    <p:extLst>
      <p:ext uri="{BB962C8B-B14F-4D97-AF65-F5344CB8AC3E}">
        <p14:creationId xmlns:p14="http://schemas.microsoft.com/office/powerpoint/2010/main" val="3584625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19</a:t>
            </a:fld>
            <a:endParaRPr lang="en-US"/>
          </a:p>
        </p:txBody>
      </p:sp>
      <p:pic>
        <p:nvPicPr>
          <p:cNvPr id="4" name="Picture 3"/>
          <p:cNvPicPr>
            <a:picLocks noChangeAspect="1"/>
          </p:cNvPicPr>
          <p:nvPr/>
        </p:nvPicPr>
        <p:blipFill>
          <a:blip r:embed="rId2"/>
          <a:stretch>
            <a:fillRect/>
          </a:stretch>
        </p:blipFill>
        <p:spPr>
          <a:xfrm>
            <a:off x="0" y="368031"/>
            <a:ext cx="9144000" cy="6048075"/>
          </a:xfrm>
          <a:prstGeom prst="rect">
            <a:avLst/>
          </a:prstGeom>
        </p:spPr>
      </p:pic>
    </p:spTree>
    <p:extLst>
      <p:ext uri="{BB962C8B-B14F-4D97-AF65-F5344CB8AC3E}">
        <p14:creationId xmlns:p14="http://schemas.microsoft.com/office/powerpoint/2010/main" val="1679425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US" dirty="0" smtClean="0"/>
              <a:t>Introductions</a:t>
            </a:r>
          </a:p>
          <a:p>
            <a:r>
              <a:rPr lang="en-US" dirty="0" smtClean="0"/>
              <a:t>Project Overview</a:t>
            </a:r>
          </a:p>
          <a:p>
            <a:r>
              <a:rPr lang="en-US" dirty="0" smtClean="0"/>
              <a:t> </a:t>
            </a:r>
            <a:r>
              <a:rPr lang="en-US" dirty="0"/>
              <a:t>Project </a:t>
            </a:r>
            <a:r>
              <a:rPr lang="en-US" dirty="0" smtClean="0"/>
              <a:t>Components</a:t>
            </a:r>
            <a:endParaRPr lang="en-US" dirty="0"/>
          </a:p>
          <a:p>
            <a:pPr lvl="1"/>
            <a:r>
              <a:rPr lang="en-US" dirty="0" smtClean="0"/>
              <a:t>IID Construction</a:t>
            </a:r>
          </a:p>
          <a:p>
            <a:pPr lvl="1"/>
            <a:r>
              <a:rPr lang="en-US" dirty="0" smtClean="0"/>
              <a:t>AT&amp;T Construction</a:t>
            </a:r>
          </a:p>
          <a:p>
            <a:pPr lvl="1"/>
            <a:r>
              <a:rPr lang="en-US" dirty="0" smtClean="0"/>
              <a:t>SoCal </a:t>
            </a:r>
            <a:r>
              <a:rPr lang="en-US" dirty="0"/>
              <a:t>Gas Sequence of Construction </a:t>
            </a:r>
          </a:p>
          <a:p>
            <a:r>
              <a:rPr lang="en-US" dirty="0" smtClean="0"/>
              <a:t>Additional Request for Information</a:t>
            </a:r>
          </a:p>
          <a:p>
            <a:r>
              <a:rPr lang="en-US" dirty="0" smtClean="0"/>
              <a:t>Questions / Open Discussion</a:t>
            </a:r>
          </a:p>
          <a:p>
            <a:r>
              <a:rPr lang="en-US" dirty="0" smtClean="0"/>
              <a:t>Site Walk</a:t>
            </a:r>
          </a:p>
        </p:txBody>
      </p:sp>
      <p:sp>
        <p:nvSpPr>
          <p:cNvPr id="4" name="Slide Number Placeholder 3"/>
          <p:cNvSpPr>
            <a:spLocks noGrp="1"/>
          </p:cNvSpPr>
          <p:nvPr>
            <p:ph type="sldNum" sz="quarter" idx="12"/>
          </p:nvPr>
        </p:nvSpPr>
        <p:spPr/>
        <p:txBody>
          <a:bodyPr/>
          <a:lstStyle/>
          <a:p>
            <a:fld id="{B9DBE279-A81E-40EE-BA7D-1B07AC8196AF}" type="slidenum">
              <a:rPr lang="en-US" smtClean="0"/>
              <a:pPr/>
              <a:t>2</a:t>
            </a:fld>
            <a:endParaRPr lang="en-US"/>
          </a:p>
        </p:txBody>
      </p:sp>
    </p:spTree>
    <p:extLst>
      <p:ext uri="{BB962C8B-B14F-4D97-AF65-F5344CB8AC3E}">
        <p14:creationId xmlns:p14="http://schemas.microsoft.com/office/powerpoint/2010/main" val="723992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DBE279-A81E-40EE-BA7D-1B07AC8196AF}" type="slidenum">
              <a:rPr lang="en-US" smtClean="0"/>
              <a:pPr/>
              <a:t>20</a:t>
            </a:fld>
            <a:endParaRPr lang="en-US"/>
          </a:p>
        </p:txBody>
      </p:sp>
      <p:pic>
        <p:nvPicPr>
          <p:cNvPr id="5" name="Picture 4"/>
          <p:cNvPicPr>
            <a:picLocks noChangeAspect="1"/>
          </p:cNvPicPr>
          <p:nvPr/>
        </p:nvPicPr>
        <p:blipFill>
          <a:blip r:embed="rId2"/>
          <a:stretch>
            <a:fillRect/>
          </a:stretch>
        </p:blipFill>
        <p:spPr>
          <a:xfrm>
            <a:off x="-10298" y="381000"/>
            <a:ext cx="9154297" cy="6014020"/>
          </a:xfrm>
          <a:prstGeom prst="rect">
            <a:avLst/>
          </a:prstGeom>
        </p:spPr>
      </p:pic>
    </p:spTree>
    <p:extLst>
      <p:ext uri="{BB962C8B-B14F-4D97-AF65-F5344CB8AC3E}">
        <p14:creationId xmlns:p14="http://schemas.microsoft.com/office/powerpoint/2010/main" val="347658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21</a:t>
            </a:fld>
            <a:endParaRPr lang="en-US"/>
          </a:p>
        </p:txBody>
      </p:sp>
      <p:pic>
        <p:nvPicPr>
          <p:cNvPr id="3" name="Picture 2"/>
          <p:cNvPicPr>
            <a:picLocks noChangeAspect="1"/>
          </p:cNvPicPr>
          <p:nvPr/>
        </p:nvPicPr>
        <p:blipFill>
          <a:blip r:embed="rId2"/>
          <a:stretch>
            <a:fillRect/>
          </a:stretch>
        </p:blipFill>
        <p:spPr>
          <a:xfrm>
            <a:off x="0" y="358507"/>
            <a:ext cx="9144000" cy="6048150"/>
          </a:xfrm>
          <a:prstGeom prst="rect">
            <a:avLst/>
          </a:prstGeom>
        </p:spPr>
      </p:pic>
    </p:spTree>
    <p:extLst>
      <p:ext uri="{BB962C8B-B14F-4D97-AF65-F5344CB8AC3E}">
        <p14:creationId xmlns:p14="http://schemas.microsoft.com/office/powerpoint/2010/main" val="2006661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22</a:t>
            </a:fld>
            <a:endParaRPr lang="en-US"/>
          </a:p>
        </p:txBody>
      </p:sp>
      <p:pic>
        <p:nvPicPr>
          <p:cNvPr id="3" name="Picture 2"/>
          <p:cNvPicPr>
            <a:picLocks noChangeAspect="1"/>
          </p:cNvPicPr>
          <p:nvPr/>
        </p:nvPicPr>
        <p:blipFill>
          <a:blip r:embed="rId2"/>
          <a:stretch>
            <a:fillRect/>
          </a:stretch>
        </p:blipFill>
        <p:spPr>
          <a:xfrm>
            <a:off x="0" y="368032"/>
            <a:ext cx="9144000" cy="6006447"/>
          </a:xfrm>
          <a:prstGeom prst="rect">
            <a:avLst/>
          </a:prstGeom>
        </p:spPr>
      </p:pic>
    </p:spTree>
    <p:extLst>
      <p:ext uri="{BB962C8B-B14F-4D97-AF65-F5344CB8AC3E}">
        <p14:creationId xmlns:p14="http://schemas.microsoft.com/office/powerpoint/2010/main" val="360611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23</a:t>
            </a:fld>
            <a:endParaRPr lang="en-US"/>
          </a:p>
        </p:txBody>
      </p:sp>
      <p:pic>
        <p:nvPicPr>
          <p:cNvPr id="4" name="Picture 3"/>
          <p:cNvPicPr>
            <a:picLocks noChangeAspect="1"/>
          </p:cNvPicPr>
          <p:nvPr/>
        </p:nvPicPr>
        <p:blipFill>
          <a:blip r:embed="rId2"/>
          <a:stretch>
            <a:fillRect/>
          </a:stretch>
        </p:blipFill>
        <p:spPr>
          <a:xfrm>
            <a:off x="-1" y="368032"/>
            <a:ext cx="9143339" cy="6032768"/>
          </a:xfrm>
          <a:prstGeom prst="rect">
            <a:avLst/>
          </a:prstGeom>
        </p:spPr>
      </p:pic>
    </p:spTree>
    <p:extLst>
      <p:ext uri="{BB962C8B-B14F-4D97-AF65-F5344CB8AC3E}">
        <p14:creationId xmlns:p14="http://schemas.microsoft.com/office/powerpoint/2010/main" val="4060315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24</a:t>
            </a:fld>
            <a:endParaRPr lang="en-US"/>
          </a:p>
        </p:txBody>
      </p:sp>
      <p:pic>
        <p:nvPicPr>
          <p:cNvPr id="3" name="Picture 2"/>
          <p:cNvPicPr>
            <a:picLocks noChangeAspect="1"/>
          </p:cNvPicPr>
          <p:nvPr/>
        </p:nvPicPr>
        <p:blipFill>
          <a:blip r:embed="rId2"/>
          <a:stretch>
            <a:fillRect/>
          </a:stretch>
        </p:blipFill>
        <p:spPr>
          <a:xfrm>
            <a:off x="0" y="387083"/>
            <a:ext cx="9144000" cy="5972670"/>
          </a:xfrm>
          <a:prstGeom prst="rect">
            <a:avLst/>
          </a:prstGeom>
        </p:spPr>
      </p:pic>
    </p:spTree>
    <p:extLst>
      <p:ext uri="{BB962C8B-B14F-4D97-AF65-F5344CB8AC3E}">
        <p14:creationId xmlns:p14="http://schemas.microsoft.com/office/powerpoint/2010/main" val="249969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Imperial Irrigation District</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25</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0" hangingPunct="0"/>
            <a:r>
              <a:rPr lang="en-US" dirty="0"/>
              <a:t>IID Water : </a:t>
            </a:r>
            <a:r>
              <a:rPr lang="en-US" dirty="0" smtClean="0"/>
              <a:t>Construction </a:t>
            </a:r>
            <a:r>
              <a:rPr lang="en-US" dirty="0"/>
              <a:t>of the extension to the Dogwood Lateral 1 just north of the </a:t>
            </a:r>
            <a:r>
              <a:rPr lang="en-US" dirty="0" smtClean="0"/>
              <a:t>bridge has been completed</a:t>
            </a:r>
          </a:p>
          <a:p>
            <a:pPr eaLnBrk="0" hangingPunct="0"/>
            <a:endParaRPr lang="en-US" dirty="0"/>
          </a:p>
          <a:p>
            <a:pPr eaLnBrk="0" hangingPunct="0"/>
            <a:r>
              <a:rPr lang="en-US" dirty="0" smtClean="0"/>
              <a:t>IID Energy: Construction of Shoofly for overhead power lines began on March 28, 2022. Anticipate completion on May 24, 2022.</a:t>
            </a:r>
          </a:p>
          <a:p>
            <a:pPr marL="109728" indent="0">
              <a:buNone/>
            </a:pPr>
            <a:endParaRPr lang="en-US" dirty="0" smtClean="0"/>
          </a:p>
        </p:txBody>
      </p:sp>
    </p:spTree>
    <p:extLst>
      <p:ext uri="{BB962C8B-B14F-4D97-AF65-F5344CB8AC3E}">
        <p14:creationId xmlns:p14="http://schemas.microsoft.com/office/powerpoint/2010/main" val="3902520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AT&amp;T</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26</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0" hangingPunct="0"/>
            <a:r>
              <a:rPr lang="en-US" dirty="0" smtClean="0"/>
              <a:t>Relocation of underground fiber optic line, west side of bridge, has been completed. Existing 4-in steel conduit abandoned in place. </a:t>
            </a:r>
          </a:p>
          <a:p>
            <a:pPr eaLnBrk="0" hangingPunct="0"/>
            <a:endParaRPr lang="en-US" dirty="0"/>
          </a:p>
          <a:p>
            <a:pPr eaLnBrk="0" hangingPunct="0"/>
            <a:r>
              <a:rPr lang="en-US" dirty="0" smtClean="0"/>
              <a:t>Overhead telecommunication  line crossing Dogwood Rd., north of Bridge, to be raised by AT&amp;T. Construction anticipated to start upon completion of IID OH Line Relocation.</a:t>
            </a:r>
          </a:p>
          <a:p>
            <a:pPr marL="109728" indent="0">
              <a:buNone/>
            </a:pPr>
            <a:endParaRPr lang="en-US" dirty="0" smtClean="0"/>
          </a:p>
        </p:txBody>
      </p:sp>
    </p:spTree>
    <p:extLst>
      <p:ext uri="{BB962C8B-B14F-4D97-AF65-F5344CB8AC3E}">
        <p14:creationId xmlns:p14="http://schemas.microsoft.com/office/powerpoint/2010/main" val="4276443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27</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US" dirty="0" smtClean="0"/>
              <a:t>1. </a:t>
            </a:r>
            <a:r>
              <a:rPr lang="en-US" dirty="0" err="1"/>
              <a:t>Snelson</a:t>
            </a:r>
            <a:r>
              <a:rPr lang="en-US" dirty="0"/>
              <a:t>, the contractor for </a:t>
            </a:r>
            <a:r>
              <a:rPr lang="en-US" dirty="0" smtClean="0"/>
              <a:t>SoCal </a:t>
            </a:r>
            <a:r>
              <a:rPr lang="en-US" dirty="0"/>
              <a:t>Gas is to trench and expose the existing </a:t>
            </a:r>
            <a:r>
              <a:rPr lang="en-US" dirty="0" smtClean="0"/>
              <a:t>6-in </a:t>
            </a:r>
            <a:r>
              <a:rPr lang="en-US" dirty="0"/>
              <a:t>diameter gas pipeline with a </a:t>
            </a:r>
            <a:r>
              <a:rPr lang="en-US" dirty="0" smtClean="0"/>
              <a:t>6-ft &amp; 6-in </a:t>
            </a:r>
            <a:r>
              <a:rPr lang="en-US" dirty="0"/>
              <a:t>wide excavation on both the north and south side of the existing Dogwood Bridge. The trench walls are to be shored and supported by </a:t>
            </a:r>
            <a:r>
              <a:rPr lang="en-US" dirty="0" err="1"/>
              <a:t>Snelson</a:t>
            </a:r>
            <a:r>
              <a:rPr lang="en-US" dirty="0"/>
              <a:t>, in accordance with OSHA and SoCal Gas requirements throughout the time the trench is exposed. See attached Exhibit B.</a:t>
            </a:r>
          </a:p>
          <a:p>
            <a:pPr marL="109728" indent="0">
              <a:buNone/>
            </a:pPr>
            <a:r>
              <a:rPr lang="en-US" dirty="0" smtClean="0"/>
              <a:t> </a:t>
            </a:r>
          </a:p>
        </p:txBody>
      </p:sp>
    </p:spTree>
    <p:extLst>
      <p:ext uri="{BB962C8B-B14F-4D97-AF65-F5344CB8AC3E}">
        <p14:creationId xmlns:p14="http://schemas.microsoft.com/office/powerpoint/2010/main" val="209263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28</a:t>
            </a:fld>
            <a:endParaRPr lang="en-US"/>
          </a:p>
        </p:txBody>
      </p:sp>
      <p:pic>
        <p:nvPicPr>
          <p:cNvPr id="3" name="Picture 2"/>
          <p:cNvPicPr>
            <a:picLocks noChangeAspect="1"/>
          </p:cNvPicPr>
          <p:nvPr/>
        </p:nvPicPr>
        <p:blipFill>
          <a:blip r:embed="rId2"/>
          <a:stretch>
            <a:fillRect/>
          </a:stretch>
        </p:blipFill>
        <p:spPr>
          <a:xfrm>
            <a:off x="0" y="368032"/>
            <a:ext cx="9144000" cy="6073398"/>
          </a:xfrm>
          <a:prstGeom prst="rect">
            <a:avLst/>
          </a:prstGeom>
        </p:spPr>
      </p:pic>
    </p:spTree>
    <p:extLst>
      <p:ext uri="{BB962C8B-B14F-4D97-AF65-F5344CB8AC3E}">
        <p14:creationId xmlns:p14="http://schemas.microsoft.com/office/powerpoint/2010/main" val="1919079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29</a:t>
            </a:fld>
            <a:endParaRPr lang="en-US"/>
          </a:p>
        </p:txBody>
      </p:sp>
      <p:pic>
        <p:nvPicPr>
          <p:cNvPr id="3" name="Picture 2"/>
          <p:cNvPicPr>
            <a:picLocks noChangeAspect="1"/>
          </p:cNvPicPr>
          <p:nvPr/>
        </p:nvPicPr>
        <p:blipFill>
          <a:blip r:embed="rId2"/>
          <a:stretch>
            <a:fillRect/>
          </a:stretch>
        </p:blipFill>
        <p:spPr>
          <a:xfrm>
            <a:off x="0" y="368032"/>
            <a:ext cx="9144000" cy="6082726"/>
          </a:xfrm>
          <a:prstGeom prst="rect">
            <a:avLst/>
          </a:prstGeom>
        </p:spPr>
      </p:pic>
    </p:spTree>
    <p:extLst>
      <p:ext uri="{BB962C8B-B14F-4D97-AF65-F5344CB8AC3E}">
        <p14:creationId xmlns:p14="http://schemas.microsoft.com/office/powerpoint/2010/main" val="1325712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Introductions</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solidFill>
                  <a:schemeClr val="tx2"/>
                </a:solidFill>
                <a:latin typeface="+mj-lt"/>
              </a:rPr>
              <a:t>Project Entities and Key Team Members</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BE279-A81E-40EE-BA7D-1B07AC8196AF}"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5" name="Picture 4"/>
          <p:cNvPicPr>
            <a:picLocks noChangeAspect="1"/>
          </p:cNvPicPr>
          <p:nvPr/>
        </p:nvPicPr>
        <p:blipFill>
          <a:blip r:embed="rId3"/>
          <a:stretch>
            <a:fillRect/>
          </a:stretch>
        </p:blipFill>
        <p:spPr>
          <a:xfrm>
            <a:off x="762000" y="2061808"/>
            <a:ext cx="1341864" cy="1256720"/>
          </a:xfrm>
          <a:prstGeom prst="rect">
            <a:avLst/>
          </a:prstGeom>
        </p:spPr>
      </p:pic>
      <p:sp>
        <p:nvSpPr>
          <p:cNvPr id="6" name="Content Placeholder 2"/>
          <p:cNvSpPr txBox="1">
            <a:spLocks/>
          </p:cNvSpPr>
          <p:nvPr/>
        </p:nvSpPr>
        <p:spPr>
          <a:xfrm>
            <a:off x="630936" y="3380476"/>
            <a:ext cx="3864864" cy="1343924"/>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John Gay, Public Works Director</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Veronica Atondo, Deputy Director-Engineering</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Robert Ureña III, Civil Engineer Assistant II</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Sameer Patel (The Holt Group)</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Jack Abcarius, Design Engineer (NV5)</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lang="en-US" sz="1000" dirty="0" smtClean="0">
                <a:solidFill>
                  <a:prstClr val="black"/>
                </a:solidFill>
                <a:latin typeface="Georgia"/>
              </a:rPr>
              <a:t>Carlos Beltran (Dynamic Consulting Engineers)</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rPr>
              <a:t>David</a:t>
            </a:r>
            <a:r>
              <a:rPr kumimoji="0" lang="en-US" sz="1000" b="0" i="0" u="none" strike="noStrike" kern="1200" cap="none" spc="0" normalizeH="0" noProof="0" dirty="0" smtClean="0">
                <a:ln>
                  <a:noFill/>
                </a:ln>
                <a:solidFill>
                  <a:prstClr val="black"/>
                </a:solidFill>
                <a:effectLst/>
                <a:uLnTx/>
                <a:uFillTx/>
                <a:latin typeface="Georgia"/>
              </a:rPr>
              <a:t> Beltran ( Dynamic Consulting Engineers)</a:t>
            </a:r>
            <a:endParaRPr kumimoji="0" lang="en-US" sz="1000" b="0" i="0" u="none" strike="noStrike" kern="1200" cap="none" spc="0" normalizeH="0" baseline="0" noProof="0" dirty="0" smtClean="0">
              <a:ln>
                <a:noFill/>
              </a:ln>
              <a:solidFill>
                <a:prstClr val="black"/>
              </a:solidFill>
              <a:effectLst/>
              <a:uLnTx/>
              <a:uFillTx/>
              <a:latin typeface="Georgia"/>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p:txBody>
      </p:sp>
      <p:pic>
        <p:nvPicPr>
          <p:cNvPr id="7" name="Picture 6"/>
          <p:cNvPicPr>
            <a:picLocks noChangeAspect="1"/>
          </p:cNvPicPr>
          <p:nvPr/>
        </p:nvPicPr>
        <p:blipFill>
          <a:blip r:embed="rId4"/>
          <a:stretch>
            <a:fillRect/>
          </a:stretch>
        </p:blipFill>
        <p:spPr>
          <a:xfrm>
            <a:off x="733407" y="4765298"/>
            <a:ext cx="1876425" cy="832869"/>
          </a:xfrm>
          <a:prstGeom prst="rect">
            <a:avLst/>
          </a:prstGeom>
        </p:spPr>
      </p:pic>
      <p:sp>
        <p:nvSpPr>
          <p:cNvPr id="8" name="Content Placeholder 2"/>
          <p:cNvSpPr txBox="1">
            <a:spLocks/>
          </p:cNvSpPr>
          <p:nvPr/>
        </p:nvSpPr>
        <p:spPr>
          <a:xfrm>
            <a:off x="595767" y="5513248"/>
            <a:ext cx="4322064" cy="1048545"/>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Deborah McGarrey, Public Affairs Manager</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Aaron Pintado, Project Manager</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Robert Hartsock (Campos EPC, LLC)</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a:ln>
                  <a:noFill/>
                </a:ln>
                <a:solidFill>
                  <a:prstClr val="black"/>
                </a:solidFill>
                <a:effectLst/>
                <a:uLnTx/>
                <a:uFillTx/>
                <a:latin typeface="Georgia"/>
                <a:ea typeface="+mn-ea"/>
                <a:cs typeface="+mn-cs"/>
              </a:rPr>
              <a:t>Robert </a:t>
            </a: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Olide </a:t>
            </a:r>
            <a:r>
              <a:rPr kumimoji="0" lang="en-US" sz="1400" b="0" i="0" u="none" strike="noStrike" kern="1200" cap="none" spc="0" normalizeH="0" baseline="0" noProof="0" dirty="0">
                <a:ln>
                  <a:noFill/>
                </a:ln>
                <a:solidFill>
                  <a:prstClr val="black"/>
                </a:solidFill>
                <a:effectLst/>
                <a:uLnTx/>
                <a:uFillTx/>
                <a:latin typeface="Georgia"/>
                <a:ea typeface="+mn-ea"/>
                <a:cs typeface="+mn-cs"/>
              </a:rPr>
              <a:t>(Campos EPC, LLC</a:t>
            </a: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Jose Chavez (West Land Group)</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Dustin Smith (</a:t>
            </a:r>
            <a:r>
              <a:rPr kumimoji="0" lang="en-US" sz="1400" b="0" i="0" u="none" strike="noStrike" kern="1200" cap="none" spc="0" normalizeH="0" baseline="0" noProof="0" dirty="0" err="1" smtClean="0">
                <a:ln>
                  <a:noFill/>
                </a:ln>
                <a:solidFill>
                  <a:prstClr val="black"/>
                </a:solidFill>
                <a:effectLst/>
                <a:uLnTx/>
                <a:uFillTx/>
                <a:latin typeface="Georgia"/>
                <a:ea typeface="+mn-ea"/>
                <a:cs typeface="+mn-cs"/>
              </a:rPr>
              <a:t>Snelson</a:t>
            </a:r>
            <a:r>
              <a:rPr kumimoji="0" lang="en-US" sz="1400" b="0" i="0" u="none" strike="noStrike" kern="1200" cap="none" spc="0" normalizeH="0" baseline="0" noProof="0" dirty="0" smtClean="0">
                <a:ln>
                  <a:noFill/>
                </a:ln>
                <a:solidFill>
                  <a:prstClr val="black"/>
                </a:solidFill>
                <a:effectLst/>
                <a:uLnTx/>
                <a:uFillTx/>
                <a:latin typeface="Georgia"/>
                <a:ea typeface="+mn-ea"/>
                <a:cs typeface="+mn-cs"/>
              </a:rPr>
              <a:t> Co.)</a:t>
            </a:r>
            <a:endParaRPr kumimoji="0" lang="en-US" sz="1400" b="0" i="0" u="none" strike="noStrike" kern="1200" cap="none" spc="0" normalizeH="0" baseline="0" noProof="0" dirty="0">
              <a:ln>
                <a:noFill/>
              </a:ln>
              <a:solidFill>
                <a:prstClr val="black"/>
              </a:solidFill>
              <a:effectLst/>
              <a:uLnTx/>
              <a:uFillTx/>
              <a:latin typeface="Georgia"/>
              <a:ea typeface="+mn-ea"/>
              <a:cs typeface="+mn-cs"/>
            </a:endParaRP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endParaRPr kumimoji="0" lang="en-US" sz="1400" b="0" i="0" u="none" strike="noStrike" kern="1200" cap="none" spc="0" normalizeH="0" baseline="0" noProof="0" dirty="0" smtClean="0">
              <a:ln>
                <a:noFill/>
              </a:ln>
              <a:solidFill>
                <a:prstClr val="black"/>
              </a:solidFill>
              <a:effectLst/>
              <a:uLnTx/>
              <a:uFillTx/>
              <a:latin typeface="Georgia"/>
              <a:ea typeface="+mn-ea"/>
              <a:cs typeface="+mn-cs"/>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2800" b="0" i="0" u="none" strike="noStrike" kern="1200" cap="none" spc="0" normalizeH="0" baseline="0" noProof="0" dirty="0" smtClean="0">
              <a:ln>
                <a:noFill/>
              </a:ln>
              <a:solidFill>
                <a:prstClr val="black"/>
              </a:solidFill>
              <a:effectLst/>
              <a:uLnTx/>
              <a:uFillTx/>
              <a:latin typeface="Georgia"/>
              <a:ea typeface="+mn-ea"/>
              <a:cs typeface="+mn-cs"/>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2800" b="0" i="0" u="none" strike="noStrike" kern="1200" cap="none" spc="0" normalizeH="0" baseline="0" noProof="0" dirty="0" smtClean="0">
              <a:ln>
                <a:noFill/>
              </a:ln>
              <a:solidFill>
                <a:prstClr val="black"/>
              </a:solidFill>
              <a:effectLst/>
              <a:uLnTx/>
              <a:uFillTx/>
              <a:latin typeface="Georgia"/>
              <a:ea typeface="+mn-ea"/>
              <a:cs typeface="+mn-cs"/>
            </a:endParaRPr>
          </a:p>
        </p:txBody>
      </p:sp>
      <p:pic>
        <p:nvPicPr>
          <p:cNvPr id="9" name="Picture 8"/>
          <p:cNvPicPr>
            <a:picLocks noChangeAspect="1"/>
          </p:cNvPicPr>
          <p:nvPr/>
        </p:nvPicPr>
        <p:blipFill>
          <a:blip r:embed="rId5"/>
          <a:stretch>
            <a:fillRect/>
          </a:stretch>
        </p:blipFill>
        <p:spPr>
          <a:xfrm>
            <a:off x="4953000" y="2061808"/>
            <a:ext cx="1809750" cy="1060292"/>
          </a:xfrm>
          <a:prstGeom prst="rect">
            <a:avLst/>
          </a:prstGeom>
        </p:spPr>
      </p:pic>
      <p:sp>
        <p:nvSpPr>
          <p:cNvPr id="10" name="Content Placeholder 2"/>
          <p:cNvSpPr txBox="1">
            <a:spLocks/>
          </p:cNvSpPr>
          <p:nvPr/>
        </p:nvSpPr>
        <p:spPr>
          <a:xfrm>
            <a:off x="4917831" y="3275211"/>
            <a:ext cx="3810000" cy="915789"/>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en-US" sz="1000" b="0" i="0" u="none" strike="noStrike" kern="1200" cap="none" spc="0" normalizeH="0" baseline="0" noProof="0" dirty="0" smtClean="0">
                <a:ln>
                  <a:noFill/>
                </a:ln>
                <a:solidFill>
                  <a:prstClr val="black"/>
                </a:solidFill>
                <a:effectLst/>
                <a:uLnTx/>
                <a:uFillTx/>
                <a:latin typeface="Georgia"/>
                <a:ea typeface="+mn-ea"/>
                <a:cs typeface="+mn-cs"/>
              </a:rPr>
              <a:t>Energy Department:</a:t>
            </a:r>
          </a:p>
          <a:p>
            <a:pPr>
              <a:buClr>
                <a:srgbClr val="A04DA3"/>
              </a:buClr>
            </a:pPr>
            <a:r>
              <a:rPr kumimoji="0" lang="en-US" sz="1000" b="0" i="0" u="none" strike="noStrike" kern="1200" cap="none" spc="0" normalizeH="0" baseline="0" noProof="0" dirty="0" smtClean="0">
                <a:ln>
                  <a:noFill/>
                </a:ln>
                <a:solidFill>
                  <a:prstClr val="black"/>
                </a:solidFill>
                <a:effectLst/>
                <a:uLnTx/>
                <a:uFillTx/>
                <a:latin typeface="Georgia"/>
                <a:ea typeface="+mn-ea"/>
                <a:cs typeface="+mn-cs"/>
              </a:rPr>
              <a:t>Said Ambriz, Project Manager</a:t>
            </a: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r>
              <a:rPr kumimoji="0" lang="en-US" sz="1000" b="0" i="0" u="none" strike="noStrike" kern="1200" cap="none" spc="0" normalizeH="0" baseline="0" noProof="0" dirty="0">
                <a:ln>
                  <a:noFill/>
                </a:ln>
                <a:solidFill>
                  <a:prstClr val="black"/>
                </a:solidFill>
                <a:effectLst/>
                <a:uLnTx/>
                <a:uFillTx/>
                <a:latin typeface="Georgia"/>
                <a:ea typeface="+mn-ea"/>
                <a:cs typeface="+mn-cs"/>
              </a:rPr>
              <a:t>Water Department:</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r>
              <a:rPr kumimoji="0" lang="en-US" sz="1000" b="0" i="0" u="none" strike="noStrike" kern="1200" cap="none" spc="0" normalizeH="0" baseline="0" noProof="0" dirty="0" smtClean="0">
                <a:ln>
                  <a:noFill/>
                </a:ln>
                <a:solidFill>
                  <a:prstClr val="black"/>
                </a:solidFill>
                <a:effectLst/>
                <a:uLnTx/>
                <a:uFillTx/>
                <a:latin typeface="Georgia"/>
                <a:ea typeface="+mn-ea"/>
                <a:cs typeface="+mn-cs"/>
              </a:rPr>
              <a:t>Olivia Alcaraz, Engineer</a:t>
            </a: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endParaRPr kumimoji="0" lang="en-US" sz="1000" b="0" i="0" u="none" strike="noStrike" kern="1200" cap="none" spc="0" normalizeH="0" baseline="0" noProof="0" dirty="0" smtClean="0">
              <a:ln>
                <a:noFill/>
              </a:ln>
              <a:solidFill>
                <a:prstClr val="black"/>
              </a:solidFill>
              <a:effectLst/>
              <a:uLnTx/>
              <a:uFillTx/>
              <a:latin typeface="Georgia"/>
              <a:ea typeface="+mn-ea"/>
              <a:cs typeface="+mn-cs"/>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a typeface="+mn-ea"/>
              <a:cs typeface="+mn-cs"/>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a typeface="+mn-ea"/>
              <a:cs typeface="+mn-cs"/>
            </a:endParaRPr>
          </a:p>
        </p:txBody>
      </p:sp>
      <p:pic>
        <p:nvPicPr>
          <p:cNvPr id="12" name="Picture 11"/>
          <p:cNvPicPr>
            <a:picLocks noChangeAspect="1"/>
          </p:cNvPicPr>
          <p:nvPr/>
        </p:nvPicPr>
        <p:blipFill rotWithShape="1">
          <a:blip r:embed="rId6"/>
          <a:srcRect l="22368" t="47368" r="21052" b="5263"/>
          <a:stretch/>
        </p:blipFill>
        <p:spPr>
          <a:xfrm>
            <a:off x="4879086" y="4765298"/>
            <a:ext cx="2083381" cy="872113"/>
          </a:xfrm>
          <a:prstGeom prst="rect">
            <a:avLst/>
          </a:prstGeom>
        </p:spPr>
      </p:pic>
      <p:sp>
        <p:nvSpPr>
          <p:cNvPr id="13" name="Content Placeholder 2"/>
          <p:cNvSpPr txBox="1">
            <a:spLocks/>
          </p:cNvSpPr>
          <p:nvPr/>
        </p:nvSpPr>
        <p:spPr>
          <a:xfrm>
            <a:off x="4898136" y="5747060"/>
            <a:ext cx="3657600" cy="464649"/>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lvl="0">
              <a:buClr>
                <a:srgbClr val="A04DA3"/>
              </a:buClr>
            </a:pPr>
            <a:r>
              <a:rPr kumimoji="0" lang="en-US" sz="1000" b="0" i="0" u="none" strike="noStrike" kern="1200" cap="none" spc="0" normalizeH="0" baseline="0" noProof="0" dirty="0" smtClean="0">
                <a:ln>
                  <a:noFill/>
                </a:ln>
                <a:solidFill>
                  <a:prstClr val="black"/>
                </a:solidFill>
                <a:effectLst/>
                <a:uLnTx/>
                <a:uFillTx/>
                <a:latin typeface="Georgia"/>
              </a:rPr>
              <a:t>Daniel Garcia, </a:t>
            </a:r>
            <a:r>
              <a:rPr lang="nn-NO" sz="1000" dirty="0">
                <a:solidFill>
                  <a:prstClr val="black"/>
                </a:solidFill>
              </a:rPr>
              <a:t>AT&amp;T Mgr Osp Engrg Design</a:t>
            </a:r>
            <a:r>
              <a:rPr kumimoji="0" lang="en-US" sz="1000" b="0" i="0" u="none" strike="noStrike" kern="1200" cap="none" spc="0" normalizeH="0" baseline="0" noProof="0" dirty="0" smtClean="0">
                <a:ln>
                  <a:noFill/>
                </a:ln>
                <a:solidFill>
                  <a:prstClr val="black"/>
                </a:solidFill>
                <a:effectLst/>
                <a:uLnTx/>
                <a:uFillTx/>
                <a:latin typeface="Georgia"/>
              </a:rPr>
              <a:t> </a:t>
            </a: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365760" marR="0" lvl="0" indent="-256032" algn="l" defTabSz="914400" rtl="0" eaLnBrk="1" fontAlgn="auto" latinLnBrk="0" hangingPunct="1">
              <a:lnSpc>
                <a:spcPct val="100000"/>
              </a:lnSpc>
              <a:spcBef>
                <a:spcPts val="300"/>
              </a:spcBef>
              <a:spcAft>
                <a:spcPts val="0"/>
              </a:spcAft>
              <a:buClr>
                <a:srgbClr val="A04DA3"/>
              </a:buClr>
              <a:buSzTx/>
              <a:buFont typeface="Georgia"/>
              <a:buChar char="•"/>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a:p>
            <a:pPr marL="109728" marR="0" lvl="0" indent="0" algn="l" defTabSz="914400" rtl="0" eaLnBrk="1" fontAlgn="auto" latinLnBrk="0" hangingPunct="1">
              <a:lnSpc>
                <a:spcPct val="100000"/>
              </a:lnSpc>
              <a:spcBef>
                <a:spcPts val="300"/>
              </a:spcBef>
              <a:spcAft>
                <a:spcPts val="0"/>
              </a:spcAft>
              <a:buClr>
                <a:srgbClr val="A04DA3"/>
              </a:buClr>
              <a:buSzTx/>
              <a:buFont typeface="Georgia"/>
              <a:buNone/>
              <a:tabLst/>
              <a:defRPr/>
            </a:pPr>
            <a:endParaRPr kumimoji="0" lang="en-US" sz="1000" b="0" i="0" u="none" strike="noStrike" kern="1200" cap="none" spc="0" normalizeH="0" baseline="0" noProof="0" dirty="0" smtClean="0">
              <a:ln>
                <a:noFill/>
              </a:ln>
              <a:solidFill>
                <a:prstClr val="black"/>
              </a:solidFill>
              <a:effectLst/>
              <a:uLnTx/>
              <a:uFillTx/>
              <a:latin typeface="Georgia"/>
            </a:endParaRPr>
          </a:p>
        </p:txBody>
      </p:sp>
    </p:spTree>
    <p:extLst>
      <p:ext uri="{BB962C8B-B14F-4D97-AF65-F5344CB8AC3E}">
        <p14:creationId xmlns:p14="http://schemas.microsoft.com/office/powerpoint/2010/main" val="1839029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30</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US" dirty="0"/>
              <a:t>2</a:t>
            </a:r>
            <a:r>
              <a:rPr lang="en-US" dirty="0" smtClean="0"/>
              <a:t>. </a:t>
            </a:r>
            <a:r>
              <a:rPr lang="en-US" dirty="0"/>
              <a:t>The Contractor shall install sheet piling on the east side of the bridge, on both the north and south part of existing bridge, up to edge of proposed abutment footing. As noted in blue per attached Exhibit C</a:t>
            </a:r>
            <a:endParaRPr lang="en-US" dirty="0" smtClean="0"/>
          </a:p>
        </p:txBody>
      </p:sp>
    </p:spTree>
    <p:extLst>
      <p:ext uri="{BB962C8B-B14F-4D97-AF65-F5344CB8AC3E}">
        <p14:creationId xmlns:p14="http://schemas.microsoft.com/office/powerpoint/2010/main" val="1430022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31</a:t>
            </a:fld>
            <a:endParaRPr lang="en-US"/>
          </a:p>
        </p:txBody>
      </p:sp>
      <p:pic>
        <p:nvPicPr>
          <p:cNvPr id="3" name="Picture 2"/>
          <p:cNvPicPr>
            <a:picLocks noChangeAspect="1"/>
          </p:cNvPicPr>
          <p:nvPr/>
        </p:nvPicPr>
        <p:blipFill>
          <a:blip r:embed="rId2"/>
          <a:stretch>
            <a:fillRect/>
          </a:stretch>
        </p:blipFill>
        <p:spPr>
          <a:xfrm>
            <a:off x="0" y="396607"/>
            <a:ext cx="9144000" cy="5918447"/>
          </a:xfrm>
          <a:prstGeom prst="rect">
            <a:avLst/>
          </a:prstGeom>
        </p:spPr>
      </p:pic>
    </p:spTree>
    <p:extLst>
      <p:ext uri="{BB962C8B-B14F-4D97-AF65-F5344CB8AC3E}">
        <p14:creationId xmlns:p14="http://schemas.microsoft.com/office/powerpoint/2010/main" val="1151992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32</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US" dirty="0" smtClean="0"/>
              <a:t>3. The </a:t>
            </a:r>
            <a:r>
              <a:rPr lang="en-US" dirty="0"/>
              <a:t>Contractor shall install flat </a:t>
            </a:r>
            <a:r>
              <a:rPr lang="en-US" dirty="0" smtClean="0"/>
              <a:t>sheet piling </a:t>
            </a:r>
            <a:r>
              <a:rPr lang="en-US" dirty="0"/>
              <a:t>on both the north and south of the bridge, up to the edge of the trench of the existing gas pipeline. As noted in brown per attached Exhibit D. The flat sheet piling shall be properly connected to the other sheet piling.</a:t>
            </a:r>
            <a:endParaRPr lang="en-US" dirty="0" smtClean="0"/>
          </a:p>
        </p:txBody>
      </p:sp>
    </p:spTree>
    <p:extLst>
      <p:ext uri="{BB962C8B-B14F-4D97-AF65-F5344CB8AC3E}">
        <p14:creationId xmlns:p14="http://schemas.microsoft.com/office/powerpoint/2010/main" val="3339744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33</a:t>
            </a:fld>
            <a:endParaRPr lang="en-US"/>
          </a:p>
        </p:txBody>
      </p:sp>
      <p:pic>
        <p:nvPicPr>
          <p:cNvPr id="3" name="Picture 2"/>
          <p:cNvPicPr>
            <a:picLocks noChangeAspect="1"/>
          </p:cNvPicPr>
          <p:nvPr/>
        </p:nvPicPr>
        <p:blipFill>
          <a:blip r:embed="rId2"/>
          <a:stretch>
            <a:fillRect/>
          </a:stretch>
        </p:blipFill>
        <p:spPr>
          <a:xfrm>
            <a:off x="0" y="387082"/>
            <a:ext cx="9144000" cy="6127321"/>
          </a:xfrm>
          <a:prstGeom prst="rect">
            <a:avLst/>
          </a:prstGeom>
        </p:spPr>
      </p:pic>
    </p:spTree>
    <p:extLst>
      <p:ext uri="{BB962C8B-B14F-4D97-AF65-F5344CB8AC3E}">
        <p14:creationId xmlns:p14="http://schemas.microsoft.com/office/powerpoint/2010/main" val="1356837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34</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US" dirty="0"/>
              <a:t>4</a:t>
            </a:r>
            <a:r>
              <a:rPr lang="en-US" dirty="0" smtClean="0"/>
              <a:t>. </a:t>
            </a:r>
            <a:r>
              <a:rPr lang="en-US" dirty="0"/>
              <a:t>The Contractor shall predrill the nearest three (3) abutment  piles, from the existing gas pipeline on both the north and south sides of the bridge. The piles are to be predrilled to -15 feet depth below the existing grade. As noted in green per attached Exhibit E</a:t>
            </a:r>
            <a:endParaRPr lang="en-US" dirty="0" smtClean="0"/>
          </a:p>
        </p:txBody>
      </p:sp>
    </p:spTree>
    <p:extLst>
      <p:ext uri="{BB962C8B-B14F-4D97-AF65-F5344CB8AC3E}">
        <p14:creationId xmlns:p14="http://schemas.microsoft.com/office/powerpoint/2010/main" val="3132533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35</a:t>
            </a:fld>
            <a:endParaRPr lang="en-US"/>
          </a:p>
        </p:txBody>
      </p:sp>
      <p:pic>
        <p:nvPicPr>
          <p:cNvPr id="3" name="Picture 2"/>
          <p:cNvPicPr>
            <a:picLocks noChangeAspect="1"/>
          </p:cNvPicPr>
          <p:nvPr/>
        </p:nvPicPr>
        <p:blipFill>
          <a:blip r:embed="rId2"/>
          <a:stretch>
            <a:fillRect/>
          </a:stretch>
        </p:blipFill>
        <p:spPr>
          <a:xfrm>
            <a:off x="0" y="368032"/>
            <a:ext cx="9144000" cy="6115696"/>
          </a:xfrm>
          <a:prstGeom prst="rect">
            <a:avLst/>
          </a:prstGeom>
        </p:spPr>
      </p:pic>
    </p:spTree>
    <p:extLst>
      <p:ext uri="{BB962C8B-B14F-4D97-AF65-F5344CB8AC3E}">
        <p14:creationId xmlns:p14="http://schemas.microsoft.com/office/powerpoint/2010/main" val="3279369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36</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smtClean="0"/>
              <a:t>5. </a:t>
            </a:r>
            <a:r>
              <a:rPr lang="en-US" dirty="0"/>
              <a:t>The Contractor shall drive the steel shells for the nearest three (3) predrilled abutment piles from the existing gas pipeline on both the north and south sides of the bridge. The three (3) steel shells are to be driven to their design tip elevation. As noted in green per attached Exhibit F.</a:t>
            </a:r>
          </a:p>
        </p:txBody>
      </p:sp>
    </p:spTree>
    <p:extLst>
      <p:ext uri="{BB962C8B-B14F-4D97-AF65-F5344CB8AC3E}">
        <p14:creationId xmlns:p14="http://schemas.microsoft.com/office/powerpoint/2010/main" val="3151468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37</a:t>
            </a:fld>
            <a:endParaRPr lang="en-US"/>
          </a:p>
        </p:txBody>
      </p:sp>
      <p:pic>
        <p:nvPicPr>
          <p:cNvPr id="3" name="Picture 2"/>
          <p:cNvPicPr>
            <a:picLocks noChangeAspect="1"/>
          </p:cNvPicPr>
          <p:nvPr/>
        </p:nvPicPr>
        <p:blipFill>
          <a:blip r:embed="rId2"/>
          <a:stretch>
            <a:fillRect/>
          </a:stretch>
        </p:blipFill>
        <p:spPr>
          <a:xfrm>
            <a:off x="0" y="387082"/>
            <a:ext cx="9144000" cy="6112539"/>
          </a:xfrm>
          <a:prstGeom prst="rect">
            <a:avLst/>
          </a:prstGeom>
        </p:spPr>
      </p:pic>
    </p:spTree>
    <p:extLst>
      <p:ext uri="{BB962C8B-B14F-4D97-AF65-F5344CB8AC3E}">
        <p14:creationId xmlns:p14="http://schemas.microsoft.com/office/powerpoint/2010/main" val="666774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38</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a:t>6</a:t>
            </a:r>
            <a:r>
              <a:rPr lang="en-US" dirty="0" smtClean="0"/>
              <a:t>. </a:t>
            </a:r>
            <a:r>
              <a:rPr lang="en-US" dirty="0" err="1"/>
              <a:t>Snelson</a:t>
            </a:r>
            <a:r>
              <a:rPr lang="en-US" dirty="0"/>
              <a:t> is to conduct Horizontal Direction Drilling (HDD) underneath the sheet piling on the east side of the bridge for the new gas pipeline. See attached Exhibit G</a:t>
            </a:r>
          </a:p>
        </p:txBody>
      </p:sp>
    </p:spTree>
    <p:extLst>
      <p:ext uri="{BB962C8B-B14F-4D97-AF65-F5344CB8AC3E}">
        <p14:creationId xmlns:p14="http://schemas.microsoft.com/office/powerpoint/2010/main" val="1576309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39</a:t>
            </a:fld>
            <a:endParaRPr lang="en-US"/>
          </a:p>
        </p:txBody>
      </p:sp>
      <p:pic>
        <p:nvPicPr>
          <p:cNvPr id="3" name="Picture 2"/>
          <p:cNvPicPr>
            <a:picLocks noChangeAspect="1"/>
          </p:cNvPicPr>
          <p:nvPr/>
        </p:nvPicPr>
        <p:blipFill>
          <a:blip r:embed="rId2"/>
          <a:stretch>
            <a:fillRect/>
          </a:stretch>
        </p:blipFill>
        <p:spPr>
          <a:xfrm>
            <a:off x="0" y="368032"/>
            <a:ext cx="9144000" cy="6199322"/>
          </a:xfrm>
          <a:prstGeom prst="rect">
            <a:avLst/>
          </a:prstGeom>
        </p:spPr>
      </p:pic>
    </p:spTree>
    <p:extLst>
      <p:ext uri="{BB962C8B-B14F-4D97-AF65-F5344CB8AC3E}">
        <p14:creationId xmlns:p14="http://schemas.microsoft.com/office/powerpoint/2010/main" val="179450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Overview</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Background</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a:t>
            </a:fld>
            <a:endParaRPr lang="en-US"/>
          </a:p>
        </p:txBody>
      </p:sp>
      <p:sp>
        <p:nvSpPr>
          <p:cNvPr id="10" name="Content Placeholder 2"/>
          <p:cNvSpPr txBox="1">
            <a:spLocks/>
          </p:cNvSpPr>
          <p:nvPr/>
        </p:nvSpPr>
        <p:spPr>
          <a:xfrm>
            <a:off x="457200" y="2249424"/>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a:t>The existing bridge has settled along with the surrounding area at an approximate rate of 1-inch per year, however the surface elevation of the canal has remained constant. Therefore, the freeboard at bridge has been eliminated. </a:t>
            </a:r>
            <a:endParaRPr lang="en-US" dirty="0" smtClean="0"/>
          </a:p>
          <a:p>
            <a:endParaRPr lang="en-US" dirty="0"/>
          </a:p>
          <a:p>
            <a:r>
              <a:rPr lang="en-US" dirty="0" smtClean="0"/>
              <a:t>The </a:t>
            </a:r>
            <a:r>
              <a:rPr lang="en-US" dirty="0"/>
              <a:t>continuous soil settlement of the zone has significantly increased the risk of road flooding at the Dogwood Road Bridge over the Central Main Canal resulting in a hazardous condition to the motoring public crossing the bridge. </a:t>
            </a:r>
          </a:p>
          <a:p>
            <a:pPr marL="109728" indent="0">
              <a:buNone/>
            </a:pPr>
            <a:endParaRPr lang="en-US" dirty="0" smtClean="0"/>
          </a:p>
        </p:txBody>
      </p:sp>
    </p:spTree>
    <p:extLst>
      <p:ext uri="{BB962C8B-B14F-4D97-AF65-F5344CB8AC3E}">
        <p14:creationId xmlns:p14="http://schemas.microsoft.com/office/powerpoint/2010/main" val="1003214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40</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smtClean="0"/>
              <a:t>7. </a:t>
            </a:r>
            <a:r>
              <a:rPr lang="en-US" dirty="0" err="1"/>
              <a:t>Snelson</a:t>
            </a:r>
            <a:r>
              <a:rPr lang="en-US" dirty="0"/>
              <a:t> and </a:t>
            </a:r>
            <a:r>
              <a:rPr lang="en-US" dirty="0" smtClean="0"/>
              <a:t>SoCal </a:t>
            </a:r>
            <a:r>
              <a:rPr lang="en-US" dirty="0"/>
              <a:t>Gas to conduct tie-in of the new 6-inch gas pipeline to existing 6-inch gas pipeline on both the north and south side of the </a:t>
            </a:r>
            <a:r>
              <a:rPr lang="en-US" dirty="0" smtClean="0"/>
              <a:t>bridge</a:t>
            </a:r>
          </a:p>
          <a:p>
            <a:pPr marL="109728" lvl="0" indent="0">
              <a:buNone/>
            </a:pPr>
            <a:endParaRPr lang="en-US" dirty="0"/>
          </a:p>
          <a:p>
            <a:pPr marL="109728" lvl="0" indent="0">
              <a:buNone/>
            </a:pPr>
            <a:r>
              <a:rPr lang="en-US" dirty="0" smtClean="0"/>
              <a:t>8. </a:t>
            </a:r>
            <a:r>
              <a:rPr lang="en-US" dirty="0" err="1"/>
              <a:t>Snelson</a:t>
            </a:r>
            <a:r>
              <a:rPr lang="en-US" dirty="0"/>
              <a:t> and </a:t>
            </a:r>
            <a:r>
              <a:rPr lang="en-US" dirty="0" smtClean="0"/>
              <a:t>SoCal </a:t>
            </a:r>
            <a:r>
              <a:rPr lang="en-US" dirty="0"/>
              <a:t>Gas to purge and remove the existing gas pipeline at the </a:t>
            </a:r>
            <a:r>
              <a:rPr lang="en-US" dirty="0" smtClean="0"/>
              <a:t>bridge</a:t>
            </a:r>
            <a:r>
              <a:rPr lang="en-US" dirty="0"/>
              <a:t> </a:t>
            </a:r>
          </a:p>
        </p:txBody>
      </p:sp>
    </p:spTree>
    <p:extLst>
      <p:ext uri="{BB962C8B-B14F-4D97-AF65-F5344CB8AC3E}">
        <p14:creationId xmlns:p14="http://schemas.microsoft.com/office/powerpoint/2010/main" val="3898852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41</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a:t>9</a:t>
            </a:r>
            <a:r>
              <a:rPr lang="en-US" dirty="0" smtClean="0"/>
              <a:t>. </a:t>
            </a:r>
            <a:r>
              <a:rPr lang="en-US" dirty="0"/>
              <a:t>Contractor is to install the remaining sheet </a:t>
            </a:r>
            <a:r>
              <a:rPr lang="en-US" dirty="0" smtClean="0"/>
              <a:t>piles and flat </a:t>
            </a:r>
            <a:r>
              <a:rPr lang="en-US" dirty="0"/>
              <a:t>piles along the west side of the bridge, while </a:t>
            </a:r>
            <a:r>
              <a:rPr lang="en-US" dirty="0" err="1"/>
              <a:t>Snelson</a:t>
            </a:r>
            <a:r>
              <a:rPr lang="en-US" dirty="0"/>
              <a:t> installs the new gas pipeline along the east side of the bridge. Contractor is to also complete installation of the remaining </a:t>
            </a:r>
            <a:r>
              <a:rPr lang="en-US" dirty="0" smtClean="0"/>
              <a:t>CISS </a:t>
            </a:r>
            <a:r>
              <a:rPr lang="en-US" dirty="0"/>
              <a:t>piles, while </a:t>
            </a:r>
            <a:r>
              <a:rPr lang="en-US" dirty="0" err="1"/>
              <a:t>Snelson</a:t>
            </a:r>
            <a:r>
              <a:rPr lang="en-US" dirty="0"/>
              <a:t> installs the new gas pipeline along the east side of the bridge.</a:t>
            </a:r>
          </a:p>
          <a:p>
            <a:pPr marL="109728" lvl="0" indent="0">
              <a:buNone/>
            </a:pPr>
            <a:endParaRPr lang="en-US" dirty="0"/>
          </a:p>
        </p:txBody>
      </p:sp>
    </p:spTree>
    <p:extLst>
      <p:ext uri="{BB962C8B-B14F-4D97-AF65-F5344CB8AC3E}">
        <p14:creationId xmlns:p14="http://schemas.microsoft.com/office/powerpoint/2010/main" val="3427638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42</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smtClean="0"/>
              <a:t>10. </a:t>
            </a:r>
            <a:r>
              <a:rPr lang="en-US" dirty="0"/>
              <a:t>Contractor is to install the remaining  flat </a:t>
            </a:r>
            <a:r>
              <a:rPr lang="en-US" dirty="0" smtClean="0"/>
              <a:t>sheet piles </a:t>
            </a:r>
            <a:r>
              <a:rPr lang="en-US" dirty="0"/>
              <a:t>along the east side of the bridge after the removal of the existing gas pipeline. See attached Exhibit H.</a:t>
            </a:r>
          </a:p>
          <a:p>
            <a:pPr marL="109728" lvl="0" indent="0">
              <a:buNone/>
            </a:pPr>
            <a:endParaRPr lang="en-US" dirty="0"/>
          </a:p>
        </p:txBody>
      </p:sp>
    </p:spTree>
    <p:extLst>
      <p:ext uri="{BB962C8B-B14F-4D97-AF65-F5344CB8AC3E}">
        <p14:creationId xmlns:p14="http://schemas.microsoft.com/office/powerpoint/2010/main" val="2080652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43</a:t>
            </a:fld>
            <a:endParaRPr lang="en-US"/>
          </a:p>
        </p:txBody>
      </p:sp>
      <p:pic>
        <p:nvPicPr>
          <p:cNvPr id="3" name="Picture 2"/>
          <p:cNvPicPr>
            <a:picLocks noChangeAspect="1"/>
          </p:cNvPicPr>
          <p:nvPr/>
        </p:nvPicPr>
        <p:blipFill>
          <a:blip r:embed="rId2"/>
          <a:stretch>
            <a:fillRect/>
          </a:stretch>
        </p:blipFill>
        <p:spPr>
          <a:xfrm>
            <a:off x="0" y="368032"/>
            <a:ext cx="9144000" cy="6086056"/>
          </a:xfrm>
          <a:prstGeom prst="rect">
            <a:avLst/>
          </a:prstGeom>
        </p:spPr>
      </p:pic>
    </p:spTree>
    <p:extLst>
      <p:ext uri="{BB962C8B-B14F-4D97-AF65-F5344CB8AC3E}">
        <p14:creationId xmlns:p14="http://schemas.microsoft.com/office/powerpoint/2010/main" val="3161850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44</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smtClean="0"/>
              <a:t>11. </a:t>
            </a:r>
            <a:r>
              <a:rPr lang="en-US" dirty="0"/>
              <a:t>Contractor is to demolish the existing bridge deck per the approved demolition sequence, and install the new bridge. </a:t>
            </a:r>
            <a:endParaRPr lang="en-US" dirty="0" smtClean="0"/>
          </a:p>
          <a:p>
            <a:pPr marL="109728" lvl="0" indent="0">
              <a:buNone/>
            </a:pPr>
            <a:endParaRPr lang="en-US" dirty="0"/>
          </a:p>
          <a:p>
            <a:pPr marL="109728" lvl="0" indent="0">
              <a:buNone/>
            </a:pPr>
            <a:endParaRPr lang="en-US" dirty="0"/>
          </a:p>
        </p:txBody>
      </p:sp>
    </p:spTree>
    <p:extLst>
      <p:ext uri="{BB962C8B-B14F-4D97-AF65-F5344CB8AC3E}">
        <p14:creationId xmlns:p14="http://schemas.microsoft.com/office/powerpoint/2010/main" val="2822390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Components </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SoCal Gas: Sequence of Construction</a:t>
            </a: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45</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dirty="0"/>
              <a:t>Additional Notes:</a:t>
            </a:r>
          </a:p>
          <a:p>
            <a:r>
              <a:rPr lang="en-US" sz="2000" dirty="0"/>
              <a:t>Per </a:t>
            </a:r>
            <a:r>
              <a:rPr lang="en-US" sz="2000" dirty="0" err="1"/>
              <a:t>Snelson</a:t>
            </a:r>
            <a:r>
              <a:rPr lang="en-US" sz="2000" dirty="0"/>
              <a:t> the installation of the new gas pipeline would take about 42 working days to be completed, including tie-in of the new gas pipeline to the existing gas pipeline at both ends, and removal of the existing gas pipeline. </a:t>
            </a:r>
            <a:endParaRPr lang="en-US" sz="2000" dirty="0" smtClean="0"/>
          </a:p>
          <a:p>
            <a:pPr marL="109728" indent="0">
              <a:buNone/>
            </a:pPr>
            <a:endParaRPr lang="en-US" sz="2000" dirty="0" smtClean="0"/>
          </a:p>
          <a:p>
            <a:r>
              <a:rPr lang="en-US" sz="2000" dirty="0"/>
              <a:t>A representative of </a:t>
            </a:r>
            <a:r>
              <a:rPr lang="en-US" sz="2000" dirty="0" smtClean="0"/>
              <a:t>SoCal </a:t>
            </a:r>
            <a:r>
              <a:rPr lang="en-US" sz="2000" dirty="0"/>
              <a:t>Gas and </a:t>
            </a:r>
            <a:r>
              <a:rPr lang="en-US" sz="2000" dirty="0" err="1"/>
              <a:t>Snelson</a:t>
            </a:r>
            <a:r>
              <a:rPr lang="en-US" sz="2000" dirty="0"/>
              <a:t> is to be present at the project site throughout the duration of construction </a:t>
            </a:r>
            <a:endParaRPr lang="en-US" sz="2000" dirty="0" smtClean="0"/>
          </a:p>
          <a:p>
            <a:pPr marL="109728" lvl="0" indent="0">
              <a:buNone/>
            </a:pPr>
            <a:endParaRPr lang="en-US" dirty="0" smtClean="0"/>
          </a:p>
          <a:p>
            <a:pPr marL="109728" lvl="0" indent="0">
              <a:buNone/>
            </a:pPr>
            <a:endParaRPr lang="en-US" dirty="0"/>
          </a:p>
        </p:txBody>
      </p:sp>
    </p:spTree>
    <p:extLst>
      <p:ext uri="{BB962C8B-B14F-4D97-AF65-F5344CB8AC3E}">
        <p14:creationId xmlns:p14="http://schemas.microsoft.com/office/powerpoint/2010/main" val="1820655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Additional Request for Information</a:t>
            </a:r>
            <a:endParaRPr lang="en-US" dirty="0"/>
          </a:p>
        </p:txBody>
      </p:sp>
      <p:sp>
        <p:nvSpPr>
          <p:cNvPr id="4" name="Slide Number Placeholder 3"/>
          <p:cNvSpPr>
            <a:spLocks noGrp="1"/>
          </p:cNvSpPr>
          <p:nvPr>
            <p:ph type="sldNum" sz="quarter" idx="12"/>
          </p:nvPr>
        </p:nvSpPr>
        <p:spPr/>
        <p:txBody>
          <a:bodyPr/>
          <a:lstStyle/>
          <a:p>
            <a:fld id="{B9DBE279-A81E-40EE-BA7D-1B07AC8196AF}" type="slidenum">
              <a:rPr lang="en-US" smtClean="0"/>
              <a:pPr/>
              <a:t>46</a:t>
            </a:fld>
            <a:endParaRPr lang="en-US"/>
          </a:p>
        </p:txBody>
      </p:sp>
      <p:sp>
        <p:nvSpPr>
          <p:cNvPr id="10" name="Content Placeholder 2"/>
          <p:cNvSpPr txBox="1">
            <a:spLocks/>
          </p:cNvSpPr>
          <p:nvPr/>
        </p:nvSpPr>
        <p:spPr>
          <a:xfrm>
            <a:off x="457200" y="1600200"/>
            <a:ext cx="8229600" cy="49530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sz="2000" dirty="0" smtClean="0"/>
              <a:t>1. Provide two </a:t>
            </a:r>
            <a:r>
              <a:rPr lang="en-US" sz="2000" dirty="0"/>
              <a:t>proposed schedules (i.e. Project Gantt Chart Schedule) indicating how the project will be constructed. One schedule will be based on the 7-day construction workday calendar (including legal holidays) and the other schedule will be based on the 5-day construction workday calendar (i.e. no weekends and legal holidays</a:t>
            </a:r>
            <a:r>
              <a:rPr lang="en-US" sz="2000" dirty="0" smtClean="0"/>
              <a:t>). </a:t>
            </a:r>
          </a:p>
          <a:p>
            <a:pPr marL="566928" lvl="0" indent="-457200">
              <a:buAutoNum type="arabicPeriod"/>
            </a:pPr>
            <a:endParaRPr lang="en-US" sz="2000" dirty="0"/>
          </a:p>
          <a:p>
            <a:pPr marL="109728" lvl="0" indent="0">
              <a:buNone/>
            </a:pPr>
            <a:r>
              <a:rPr lang="en-US" sz="2000" dirty="0" smtClean="0"/>
              <a:t>Note: SoCal Gas construction sequencing shall be included in the proposed schedules. </a:t>
            </a:r>
            <a:endParaRPr lang="en-US" sz="2000" dirty="0"/>
          </a:p>
        </p:txBody>
      </p:sp>
    </p:spTree>
    <p:extLst>
      <p:ext uri="{BB962C8B-B14F-4D97-AF65-F5344CB8AC3E}">
        <p14:creationId xmlns:p14="http://schemas.microsoft.com/office/powerpoint/2010/main" val="1115642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Additional Request for Information</a:t>
            </a:r>
            <a:endParaRPr lang="en-US" dirty="0"/>
          </a:p>
        </p:txBody>
      </p:sp>
      <p:sp>
        <p:nvSpPr>
          <p:cNvPr id="4" name="Slide Number Placeholder 3"/>
          <p:cNvSpPr>
            <a:spLocks noGrp="1"/>
          </p:cNvSpPr>
          <p:nvPr>
            <p:ph type="sldNum" sz="quarter" idx="12"/>
          </p:nvPr>
        </p:nvSpPr>
        <p:spPr/>
        <p:txBody>
          <a:bodyPr/>
          <a:lstStyle/>
          <a:p>
            <a:fld id="{B9DBE279-A81E-40EE-BA7D-1B07AC8196AF}" type="slidenum">
              <a:rPr lang="en-US" smtClean="0"/>
              <a:pPr/>
              <a:t>47</a:t>
            </a:fld>
            <a:endParaRPr lang="en-US"/>
          </a:p>
        </p:txBody>
      </p:sp>
      <p:sp>
        <p:nvSpPr>
          <p:cNvPr id="10" name="Content Placeholder 2"/>
          <p:cNvSpPr txBox="1">
            <a:spLocks/>
          </p:cNvSpPr>
          <p:nvPr/>
        </p:nvSpPr>
        <p:spPr>
          <a:xfrm>
            <a:off x="457200" y="1600200"/>
            <a:ext cx="8229600" cy="49530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lvl="0" indent="0">
              <a:buNone/>
            </a:pPr>
            <a:r>
              <a:rPr lang="en-US" sz="2000" dirty="0" smtClean="0"/>
              <a:t>2. How </a:t>
            </a:r>
            <a:r>
              <a:rPr lang="en-US" sz="2000" dirty="0"/>
              <a:t>long would it take for your firm to procure and deliver steel foundation piles and sheet piles to the project site?</a:t>
            </a:r>
            <a:endParaRPr lang="en-US" sz="2000" dirty="0" smtClean="0"/>
          </a:p>
          <a:p>
            <a:pPr marL="109728" lvl="0" indent="0">
              <a:buNone/>
            </a:pPr>
            <a:endParaRPr lang="en-US" sz="2000" dirty="0" smtClean="0"/>
          </a:p>
          <a:p>
            <a:pPr marL="109728" lvl="0" indent="0">
              <a:buNone/>
            </a:pPr>
            <a:r>
              <a:rPr lang="en-US" sz="2000" dirty="0" smtClean="0"/>
              <a:t>3</a:t>
            </a:r>
            <a:r>
              <a:rPr lang="en-US" sz="2000" dirty="0"/>
              <a:t>. </a:t>
            </a:r>
            <a:r>
              <a:rPr lang="en-US" sz="2000" dirty="0" smtClean="0"/>
              <a:t>Provide </a:t>
            </a:r>
            <a:r>
              <a:rPr lang="en-US" sz="2000" dirty="0"/>
              <a:t>a List of Bridge Projects your firm has completed in the last five (5) </a:t>
            </a:r>
            <a:r>
              <a:rPr lang="en-US" sz="2000" dirty="0" smtClean="0"/>
              <a:t>years</a:t>
            </a:r>
          </a:p>
          <a:p>
            <a:pPr marL="109728" lvl="0" indent="0">
              <a:buNone/>
            </a:pPr>
            <a:endParaRPr lang="en-US" sz="2000" dirty="0"/>
          </a:p>
          <a:p>
            <a:pPr marL="109728" lvl="0" indent="0">
              <a:buNone/>
            </a:pPr>
            <a:r>
              <a:rPr lang="en-US" sz="2000" dirty="0" smtClean="0"/>
              <a:t>4</a:t>
            </a:r>
            <a:r>
              <a:rPr lang="en-US" sz="2000" dirty="0"/>
              <a:t>. </a:t>
            </a:r>
            <a:r>
              <a:rPr lang="en-US" sz="2000" dirty="0" smtClean="0"/>
              <a:t>Has </a:t>
            </a:r>
            <a:r>
              <a:rPr lang="en-US" sz="2000" dirty="0"/>
              <a:t>your firm, team members, or subcontractors built Steel Bridges in the last 10 years? If so, please provide a list of projects. </a:t>
            </a:r>
          </a:p>
        </p:txBody>
      </p:sp>
    </p:spTree>
    <p:extLst>
      <p:ext uri="{BB962C8B-B14F-4D97-AF65-F5344CB8AC3E}">
        <p14:creationId xmlns:p14="http://schemas.microsoft.com/office/powerpoint/2010/main" val="6930748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Questions / Open Discussion</a:t>
            </a:r>
            <a:endParaRPr lang="en-US" dirty="0"/>
          </a:p>
        </p:txBody>
      </p:sp>
      <p:sp>
        <p:nvSpPr>
          <p:cNvPr id="4" name="Slide Number Placeholder 3"/>
          <p:cNvSpPr>
            <a:spLocks noGrp="1"/>
          </p:cNvSpPr>
          <p:nvPr>
            <p:ph type="sldNum" sz="quarter" idx="12"/>
          </p:nvPr>
        </p:nvSpPr>
        <p:spPr/>
        <p:txBody>
          <a:bodyPr/>
          <a:lstStyle/>
          <a:p>
            <a:fld id="{B9DBE279-A81E-40EE-BA7D-1B07AC8196AF}" type="slidenum">
              <a:rPr lang="en-US" smtClean="0"/>
              <a:pPr/>
              <a:t>48</a:t>
            </a:fld>
            <a:endParaRPr lang="en-US"/>
          </a:p>
        </p:txBody>
      </p:sp>
    </p:spTree>
    <p:extLst>
      <p:ext uri="{BB962C8B-B14F-4D97-AF65-F5344CB8AC3E}">
        <p14:creationId xmlns:p14="http://schemas.microsoft.com/office/powerpoint/2010/main" val="4163096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smtClean="0"/>
              <a:t>Site Walk  </a:t>
            </a:r>
            <a:endParaRPr lang="en-US" dirty="0"/>
          </a:p>
        </p:txBody>
      </p:sp>
      <p:sp>
        <p:nvSpPr>
          <p:cNvPr id="4" name="Slide Number Placeholder 3"/>
          <p:cNvSpPr>
            <a:spLocks noGrp="1"/>
          </p:cNvSpPr>
          <p:nvPr>
            <p:ph type="sldNum" sz="quarter" idx="12"/>
          </p:nvPr>
        </p:nvSpPr>
        <p:spPr/>
        <p:txBody>
          <a:bodyPr/>
          <a:lstStyle/>
          <a:p>
            <a:fld id="{B9DBE279-A81E-40EE-BA7D-1B07AC8196AF}" type="slidenum">
              <a:rPr lang="en-US" smtClean="0"/>
              <a:pPr/>
              <a:t>49</a:t>
            </a:fld>
            <a:endParaRPr lang="en-US"/>
          </a:p>
        </p:txBody>
      </p:sp>
    </p:spTree>
    <p:extLst>
      <p:ext uri="{BB962C8B-B14F-4D97-AF65-F5344CB8AC3E}">
        <p14:creationId xmlns:p14="http://schemas.microsoft.com/office/powerpoint/2010/main" val="1667261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Overview</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Background</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5</a:t>
            </a:fld>
            <a:endParaRPr lang="en-US"/>
          </a:p>
        </p:txBody>
      </p:sp>
      <p:sp>
        <p:nvSpPr>
          <p:cNvPr id="10" name="Content Placeholder 2"/>
          <p:cNvSpPr txBox="1">
            <a:spLocks/>
          </p:cNvSpPr>
          <p:nvPr/>
        </p:nvSpPr>
        <p:spPr>
          <a:xfrm>
            <a:off x="457200" y="2249424"/>
            <a:ext cx="8229600" cy="2322576"/>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smtClean="0"/>
              <a:t>Central Main Canal serves </a:t>
            </a:r>
            <a:r>
              <a:rPr lang="en-US" dirty="0"/>
              <a:t>as one of the County’s principal water conveyance facilities for agricultural and residential purposes. It is critical that the bridge be replaced and elevated to allow for optimum water conveyance that will better serve the County and reduce the risk to the motoring public.</a:t>
            </a:r>
          </a:p>
          <a:p>
            <a:endParaRPr lang="en-US" dirty="0"/>
          </a:p>
          <a:p>
            <a:pPr marL="109728" indent="0">
              <a:buNone/>
            </a:pPr>
            <a:endParaRPr lang="en-US" dirty="0" smtClean="0"/>
          </a:p>
        </p:txBody>
      </p:sp>
    </p:spTree>
    <p:extLst>
      <p:ext uri="{BB962C8B-B14F-4D97-AF65-F5344CB8AC3E}">
        <p14:creationId xmlns:p14="http://schemas.microsoft.com/office/powerpoint/2010/main" val="4194593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Overview</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Background</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6</a:t>
            </a:fld>
            <a:endParaRPr lang="en-US"/>
          </a:p>
        </p:txBody>
      </p:sp>
      <p:pic>
        <p:nvPicPr>
          <p:cNvPr id="6" name="Picture 5"/>
          <p:cNvPicPr>
            <a:picLocks noChangeAspect="1"/>
          </p:cNvPicPr>
          <p:nvPr/>
        </p:nvPicPr>
        <p:blipFill>
          <a:blip r:embed="rId2"/>
          <a:stretch>
            <a:fillRect/>
          </a:stretch>
        </p:blipFill>
        <p:spPr>
          <a:xfrm>
            <a:off x="241300" y="1828800"/>
            <a:ext cx="4267200" cy="4267200"/>
          </a:xfrm>
          <a:prstGeom prst="rect">
            <a:avLst/>
          </a:prstGeom>
        </p:spPr>
      </p:pic>
      <p:pic>
        <p:nvPicPr>
          <p:cNvPr id="7" name="Picture 6"/>
          <p:cNvPicPr>
            <a:picLocks noChangeAspect="1"/>
          </p:cNvPicPr>
          <p:nvPr/>
        </p:nvPicPr>
        <p:blipFill>
          <a:blip r:embed="rId3"/>
          <a:stretch>
            <a:fillRect/>
          </a:stretch>
        </p:blipFill>
        <p:spPr>
          <a:xfrm>
            <a:off x="4572000" y="1828800"/>
            <a:ext cx="4267200" cy="4267200"/>
          </a:xfrm>
          <a:prstGeom prst="rect">
            <a:avLst/>
          </a:prstGeom>
        </p:spPr>
      </p:pic>
    </p:spTree>
    <p:extLst>
      <p:ext uri="{BB962C8B-B14F-4D97-AF65-F5344CB8AC3E}">
        <p14:creationId xmlns:p14="http://schemas.microsoft.com/office/powerpoint/2010/main" val="20959723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68032"/>
            <a:ext cx="9144000" cy="6528088"/>
          </a:xfrm>
          <a:prstGeom prst="rect">
            <a:avLst/>
          </a:prstGeom>
        </p:spPr>
      </p:pic>
      <p:sp>
        <p:nvSpPr>
          <p:cNvPr id="6" name="Line Callout 2 5"/>
          <p:cNvSpPr/>
          <p:nvPr/>
        </p:nvSpPr>
        <p:spPr>
          <a:xfrm>
            <a:off x="228600" y="185152"/>
            <a:ext cx="2667000" cy="762000"/>
          </a:xfrm>
          <a:prstGeom prst="borderCallout2">
            <a:avLst>
              <a:gd name="adj1" fmla="val 20372"/>
              <a:gd name="adj2" fmla="val 55"/>
              <a:gd name="adj3" fmla="val 94750"/>
              <a:gd name="adj4" fmla="val -95"/>
              <a:gd name="adj5" fmla="val 97970"/>
              <a:gd name="adj6" fmla="val 14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Georgia"/>
                <a:ea typeface="+mn-ea"/>
                <a:cs typeface="+mn-cs"/>
              </a:rPr>
              <a:t>Project 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Georgia"/>
                <a:ea typeface="+mn-ea"/>
                <a:cs typeface="+mn-cs"/>
              </a:rPr>
              <a:t>(Bridge No. 58C-0226)</a:t>
            </a: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BE279-A81E-40EE-BA7D-1B07AC8196AF}"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TextBox 12"/>
          <p:cNvSpPr txBox="1"/>
          <p:nvPr/>
        </p:nvSpPr>
        <p:spPr>
          <a:xfrm>
            <a:off x="1219200" y="2057400"/>
            <a:ext cx="1447800" cy="2462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rebuchet MS"/>
                <a:ea typeface="+mn-ea"/>
                <a:cs typeface="+mn-cs"/>
              </a:rPr>
              <a:t>DOGWOOD LAT. No. 1</a:t>
            </a: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7" name="TextBox 6"/>
          <p:cNvSpPr txBox="1"/>
          <p:nvPr/>
        </p:nvSpPr>
        <p:spPr>
          <a:xfrm>
            <a:off x="1676400" y="3283064"/>
            <a:ext cx="16002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CENTRAL MAIN CANAL</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p:cNvSpPr txBox="1"/>
          <p:nvPr/>
        </p:nvSpPr>
        <p:spPr>
          <a:xfrm>
            <a:off x="6781800" y="3283064"/>
            <a:ext cx="16002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CENTRAL MAIN CANAL</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9" name="TextBox 8"/>
          <p:cNvSpPr txBox="1"/>
          <p:nvPr/>
        </p:nvSpPr>
        <p:spPr>
          <a:xfrm>
            <a:off x="1828800" y="5089592"/>
            <a:ext cx="10668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WILLOUGHBY</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0" name="TextBox 9"/>
          <p:cNvSpPr txBox="1"/>
          <p:nvPr/>
        </p:nvSpPr>
        <p:spPr>
          <a:xfrm>
            <a:off x="7239000" y="5089592"/>
            <a:ext cx="5334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ROAD</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1" name="TextBox 10"/>
          <p:cNvSpPr txBox="1"/>
          <p:nvPr/>
        </p:nvSpPr>
        <p:spPr>
          <a:xfrm>
            <a:off x="7336536" y="1934289"/>
            <a:ext cx="1676400" cy="2462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Trebuchet MS"/>
                <a:ea typeface="+mn-ea"/>
                <a:cs typeface="+mn-cs"/>
              </a:rPr>
              <a:t>DOGWOOD CANAL (CONC)</a:t>
            </a: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TextBox 11"/>
          <p:cNvSpPr txBox="1"/>
          <p:nvPr/>
        </p:nvSpPr>
        <p:spPr>
          <a:xfrm rot="16200000">
            <a:off x="4101226" y="4525033"/>
            <a:ext cx="914400"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DOGWOOD</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p:cNvSpPr txBox="1"/>
          <p:nvPr/>
        </p:nvSpPr>
        <p:spPr>
          <a:xfrm rot="16200000">
            <a:off x="4287907" y="1926594"/>
            <a:ext cx="541038" cy="2616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Trebuchet MS"/>
                <a:ea typeface="+mn-ea"/>
                <a:cs typeface="+mn-cs"/>
              </a:rPr>
              <a:t>ROAD</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38866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5332"/>
            <a:ext cx="8229600" cy="1066800"/>
          </a:xfrm>
        </p:spPr>
        <p:txBody>
          <a:bodyPr/>
          <a:lstStyle/>
          <a:p>
            <a:r>
              <a:rPr lang="en-US" dirty="0" smtClean="0"/>
              <a:t>Project Overview</a:t>
            </a:r>
            <a:endParaRPr lang="en-US" dirty="0"/>
          </a:p>
        </p:txBody>
      </p:sp>
      <p:sp>
        <p:nvSpPr>
          <p:cNvPr id="3" name="Content Placeholder 2"/>
          <p:cNvSpPr>
            <a:spLocks noGrp="1"/>
          </p:cNvSpPr>
          <p:nvPr>
            <p:ph idx="1"/>
          </p:nvPr>
        </p:nvSpPr>
        <p:spPr>
          <a:xfrm>
            <a:off x="457200" y="1295400"/>
            <a:ext cx="8229600" cy="533400"/>
          </a:xfrm>
        </p:spPr>
        <p:txBody>
          <a:bodyPr>
            <a:normAutofit/>
          </a:bodyPr>
          <a:lstStyle/>
          <a:p>
            <a:pPr marL="109728" indent="0">
              <a:buNone/>
            </a:pPr>
            <a:r>
              <a:rPr lang="en-US" dirty="0" smtClean="0"/>
              <a:t>Proposed Plan</a:t>
            </a:r>
          </a:p>
          <a:p>
            <a:pPr marL="109728" indent="0">
              <a:buNone/>
            </a:pPr>
            <a:endParaRPr lang="en-US" dirty="0"/>
          </a:p>
          <a:p>
            <a:pPr marL="109728" indent="0">
              <a:buNone/>
            </a:pPr>
            <a:endParaRPr lang="en-US" dirty="0" smtClean="0"/>
          </a:p>
        </p:txBody>
      </p:sp>
      <p:sp>
        <p:nvSpPr>
          <p:cNvPr id="4" name="Slide Number Placeholder 3"/>
          <p:cNvSpPr>
            <a:spLocks noGrp="1"/>
          </p:cNvSpPr>
          <p:nvPr>
            <p:ph type="sldNum" sz="quarter" idx="12"/>
          </p:nvPr>
        </p:nvSpPr>
        <p:spPr/>
        <p:txBody>
          <a:bodyPr/>
          <a:lstStyle/>
          <a:p>
            <a:fld id="{B9DBE279-A81E-40EE-BA7D-1B07AC8196AF}" type="slidenum">
              <a:rPr lang="en-US" smtClean="0"/>
              <a:pPr/>
              <a:t>8</a:t>
            </a:fld>
            <a:endParaRPr lang="en-US"/>
          </a:p>
        </p:txBody>
      </p:sp>
      <p:sp>
        <p:nvSpPr>
          <p:cNvPr id="10" name="Content Placeholder 2"/>
          <p:cNvSpPr txBox="1">
            <a:spLocks/>
          </p:cNvSpPr>
          <p:nvPr/>
        </p:nvSpPr>
        <p:spPr>
          <a:xfrm>
            <a:off x="457200" y="2249424"/>
            <a:ext cx="8229600" cy="4303776"/>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eaLnBrk="0" hangingPunct="0"/>
            <a:r>
              <a:rPr lang="en-US" dirty="0"/>
              <a:t>R</a:t>
            </a:r>
            <a:r>
              <a:rPr lang="en-US" dirty="0" smtClean="0"/>
              <a:t>emoval </a:t>
            </a:r>
            <a:r>
              <a:rPr lang="en-US" dirty="0"/>
              <a:t>and </a:t>
            </a:r>
            <a:r>
              <a:rPr lang="en-US" dirty="0" smtClean="0"/>
              <a:t>Replacement </a:t>
            </a:r>
            <a:r>
              <a:rPr lang="en-US" dirty="0"/>
              <a:t>of the </a:t>
            </a:r>
            <a:r>
              <a:rPr lang="en-US" dirty="0" smtClean="0"/>
              <a:t>Existing </a:t>
            </a:r>
            <a:r>
              <a:rPr lang="en-US" dirty="0"/>
              <a:t>bridge. Existing abutments, wingwalls, and abutment piles are to remain in place. </a:t>
            </a:r>
            <a:endParaRPr lang="en-US" dirty="0" smtClean="0"/>
          </a:p>
          <a:p>
            <a:pPr eaLnBrk="0" hangingPunct="0"/>
            <a:r>
              <a:rPr lang="en-US" dirty="0" smtClean="0"/>
              <a:t>Existing </a:t>
            </a:r>
            <a:r>
              <a:rPr lang="en-US" dirty="0"/>
              <a:t>Bridge span to be removed to accommodate the installation of </a:t>
            </a:r>
            <a:r>
              <a:rPr lang="en-US" dirty="0" smtClean="0"/>
              <a:t>Prefabricated </a:t>
            </a:r>
            <a:r>
              <a:rPr lang="en-US" dirty="0"/>
              <a:t>S</a:t>
            </a:r>
            <a:r>
              <a:rPr lang="en-US" dirty="0" smtClean="0"/>
              <a:t>teel Press-Brake </a:t>
            </a:r>
            <a:r>
              <a:rPr lang="en-US" dirty="0"/>
              <a:t>F</a:t>
            </a:r>
            <a:r>
              <a:rPr lang="en-US" dirty="0" smtClean="0"/>
              <a:t>ormed </a:t>
            </a:r>
            <a:r>
              <a:rPr lang="en-US" dirty="0"/>
              <a:t>T</a:t>
            </a:r>
            <a:r>
              <a:rPr lang="en-US" dirty="0" smtClean="0"/>
              <a:t>ub </a:t>
            </a:r>
            <a:r>
              <a:rPr lang="en-US" dirty="0"/>
              <a:t>G</a:t>
            </a:r>
            <a:r>
              <a:rPr lang="en-US" dirty="0" smtClean="0"/>
              <a:t>irders</a:t>
            </a:r>
            <a:r>
              <a:rPr lang="en-US" dirty="0"/>
              <a:t>. Reinforced concrete footings and abutments are to be installed. </a:t>
            </a:r>
            <a:endParaRPr lang="en-US" dirty="0" smtClean="0"/>
          </a:p>
          <a:p>
            <a:pPr eaLnBrk="0" hangingPunct="0"/>
            <a:r>
              <a:rPr lang="en-US" dirty="0" smtClean="0"/>
              <a:t>Drive sheet </a:t>
            </a:r>
            <a:r>
              <a:rPr lang="en-US" dirty="0"/>
              <a:t>piles behind the existing abutment and </a:t>
            </a:r>
            <a:r>
              <a:rPr lang="en-US" dirty="0" smtClean="0"/>
              <a:t>backfill </a:t>
            </a:r>
            <a:r>
              <a:rPr lang="en-US" dirty="0"/>
              <a:t>voids </a:t>
            </a:r>
            <a:r>
              <a:rPr lang="en-US"/>
              <a:t>with </a:t>
            </a:r>
            <a:r>
              <a:rPr lang="en-US" smtClean="0"/>
              <a:t>structure </a:t>
            </a:r>
            <a:r>
              <a:rPr lang="en-US" dirty="0"/>
              <a:t>backfill. </a:t>
            </a:r>
            <a:endParaRPr lang="en-US" dirty="0" smtClean="0"/>
          </a:p>
          <a:p>
            <a:pPr eaLnBrk="0" hangingPunct="0"/>
            <a:r>
              <a:rPr lang="en-US" dirty="0" smtClean="0"/>
              <a:t>Cast-in-Steel-Shell </a:t>
            </a:r>
            <a:r>
              <a:rPr lang="en-US" dirty="0"/>
              <a:t>(CISS) Piles to be installed. </a:t>
            </a:r>
            <a:endParaRPr lang="en-US" dirty="0" smtClean="0"/>
          </a:p>
          <a:p>
            <a:pPr eaLnBrk="0" hangingPunct="0"/>
            <a:r>
              <a:rPr lang="en-US" dirty="0" smtClean="0"/>
              <a:t>Asphalt </a:t>
            </a:r>
            <a:r>
              <a:rPr lang="en-US" dirty="0"/>
              <a:t>concrete pavement, class 2 aggregate base, guardrail system, alternative crash cushion, concrete barriers, and paint traffic striping. </a:t>
            </a:r>
          </a:p>
          <a:p>
            <a:pPr marL="109728" indent="0">
              <a:buNone/>
            </a:pPr>
            <a:endParaRPr lang="en-US" dirty="0" smtClean="0"/>
          </a:p>
        </p:txBody>
      </p:sp>
    </p:spTree>
    <p:extLst>
      <p:ext uri="{BB962C8B-B14F-4D97-AF65-F5344CB8AC3E}">
        <p14:creationId xmlns:p14="http://schemas.microsoft.com/office/powerpoint/2010/main" val="3227505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DBE279-A81E-40EE-BA7D-1B07AC8196AF}" type="slidenum">
              <a:rPr lang="en-US" smtClean="0"/>
              <a:pPr/>
              <a:t>9</a:t>
            </a:fld>
            <a:endParaRPr lang="en-US"/>
          </a:p>
        </p:txBody>
      </p:sp>
      <p:pic>
        <p:nvPicPr>
          <p:cNvPr id="3" name="Picture 2"/>
          <p:cNvPicPr>
            <a:picLocks noChangeAspect="1"/>
          </p:cNvPicPr>
          <p:nvPr/>
        </p:nvPicPr>
        <p:blipFill>
          <a:blip r:embed="rId2"/>
          <a:stretch>
            <a:fillRect/>
          </a:stretch>
        </p:blipFill>
        <p:spPr>
          <a:xfrm>
            <a:off x="0" y="368032"/>
            <a:ext cx="9144000" cy="5992218"/>
          </a:xfrm>
          <a:prstGeom prst="rect">
            <a:avLst/>
          </a:prstGeom>
        </p:spPr>
      </p:pic>
    </p:spTree>
    <p:extLst>
      <p:ext uri="{BB962C8B-B14F-4D97-AF65-F5344CB8AC3E}">
        <p14:creationId xmlns:p14="http://schemas.microsoft.com/office/powerpoint/2010/main" val="18571527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2">
          <a:schemeClr val="accent6">
            <a:shade val="50000"/>
          </a:schemeClr>
        </a:lnRef>
        <a:fillRef idx="1">
          <a:schemeClr val="accent6"/>
        </a:fillRef>
        <a:effectRef idx="0">
          <a:schemeClr val="accent6"/>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1051</TotalTime>
  <Words>1399</Words>
  <Application>Microsoft Office PowerPoint</Application>
  <PresentationFormat>On-screen Show (4:3)</PresentationFormat>
  <Paragraphs>177</Paragraphs>
  <Slides>49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Calibri</vt:lpstr>
      <vt:lpstr>Georgia</vt:lpstr>
      <vt:lpstr>Trebuchet MS</vt:lpstr>
      <vt:lpstr>Wingdings 2</vt:lpstr>
      <vt:lpstr>Urban</vt:lpstr>
      <vt:lpstr>DOGWOOD ROAD BRIDGE REPLACEMENT OVER  CENTRAL MAIN CANAL BR. NO. 58C-0226</vt:lpstr>
      <vt:lpstr>Agenda</vt:lpstr>
      <vt:lpstr>Introductions</vt:lpstr>
      <vt:lpstr>Project Overview</vt:lpstr>
      <vt:lpstr>Project Overview</vt:lpstr>
      <vt:lpstr>Project Overview</vt:lpstr>
      <vt:lpstr>PowerPoint Presentation</vt:lpstr>
      <vt:lpstr>Project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Components </vt:lpstr>
      <vt:lpstr>Project Components </vt:lpstr>
      <vt:lpstr>Project Components </vt:lpstr>
      <vt:lpstr>PowerPoint Presentation</vt:lpstr>
      <vt:lpstr>PowerPoint Presentation</vt:lpstr>
      <vt:lpstr>Project Components </vt:lpstr>
      <vt:lpstr>PowerPoint Presentation</vt:lpstr>
      <vt:lpstr>Project Components </vt:lpstr>
      <vt:lpstr>PowerPoint Presentation</vt:lpstr>
      <vt:lpstr>Project Components </vt:lpstr>
      <vt:lpstr>PowerPoint Presentation</vt:lpstr>
      <vt:lpstr>Project Components </vt:lpstr>
      <vt:lpstr>PowerPoint Presentation</vt:lpstr>
      <vt:lpstr>Project Components </vt:lpstr>
      <vt:lpstr>PowerPoint Presentation</vt:lpstr>
      <vt:lpstr>Project Components </vt:lpstr>
      <vt:lpstr>Project Components </vt:lpstr>
      <vt:lpstr>Project Components </vt:lpstr>
      <vt:lpstr>PowerPoint Presentation</vt:lpstr>
      <vt:lpstr>Project Components </vt:lpstr>
      <vt:lpstr>Project Components </vt:lpstr>
      <vt:lpstr>Additional Request for Information</vt:lpstr>
      <vt:lpstr>Additional Request for Information</vt:lpstr>
      <vt:lpstr>Questions / Open Discussion</vt:lpstr>
      <vt:lpstr>Site Walk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 Hewes Highway Bridge Over the East Highline Canal, Emergency Bridge Repair Project</dc:title>
  <dc:creator>josecastaneda</dc:creator>
  <cp:lastModifiedBy>Robert Urena</cp:lastModifiedBy>
  <cp:revision>113</cp:revision>
  <dcterms:created xsi:type="dcterms:W3CDTF">2012-01-23T16:05:05Z</dcterms:created>
  <dcterms:modified xsi:type="dcterms:W3CDTF">2022-04-04T20:34:59Z</dcterms:modified>
</cp:coreProperties>
</file>